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46" r:id="rId3"/>
    <p:sldMasterId id="2147483840" r:id="rId4"/>
  </p:sldMasterIdLst>
  <p:notesMasterIdLst>
    <p:notesMasterId r:id="rId19"/>
  </p:notesMasterIdLst>
  <p:sldIdLst>
    <p:sldId id="6031" r:id="rId5"/>
    <p:sldId id="6307" r:id="rId6"/>
    <p:sldId id="6308" r:id="rId7"/>
    <p:sldId id="6309" r:id="rId8"/>
    <p:sldId id="6310" r:id="rId9"/>
    <p:sldId id="6321" r:id="rId10"/>
    <p:sldId id="6322" r:id="rId11"/>
    <p:sldId id="6311" r:id="rId12"/>
    <p:sldId id="6312" r:id="rId13"/>
    <p:sldId id="6313" r:id="rId14"/>
    <p:sldId id="6314" r:id="rId15"/>
    <p:sldId id="6315" r:id="rId16"/>
    <p:sldId id="4159" r:id="rId17"/>
    <p:sldId id="639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1E6"/>
    <a:srgbClr val="FFFFFF"/>
    <a:srgbClr val="264478"/>
    <a:srgbClr val="A5A5A5"/>
    <a:srgbClr val="997300"/>
    <a:srgbClr val="636363"/>
    <a:srgbClr val="698ED0"/>
    <a:srgbClr val="FFABAB"/>
    <a:srgbClr val="FF4F4F"/>
    <a:srgbClr val="FF9F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0" autoAdjust="0"/>
    <p:restoredTop sz="86304" autoAdjust="0"/>
  </p:normalViewPr>
  <p:slideViewPr>
    <p:cSldViewPr snapToGrid="0">
      <p:cViewPr varScale="1">
        <p:scale>
          <a:sx n="59" d="100"/>
          <a:sy n="59" d="100"/>
        </p:scale>
        <p:origin x="1260" y="60"/>
      </p:cViewPr>
      <p:guideLst/>
    </p:cSldViewPr>
  </p:slideViewPr>
  <p:outlineViewPr>
    <p:cViewPr>
      <p:scale>
        <a:sx n="33" d="100"/>
        <a:sy n="33" d="100"/>
      </p:scale>
      <p:origin x="0" y="-48005"/>
    </p:cViewPr>
  </p:outlineViewPr>
  <p:notesTextViewPr>
    <p:cViewPr>
      <p:scale>
        <a:sx n="3" d="2"/>
        <a:sy n="3" d="2"/>
      </p:scale>
      <p:origin x="0" y="0"/>
    </p:cViewPr>
  </p:notesTextViewPr>
  <p:sorterViewPr>
    <p:cViewPr>
      <p:scale>
        <a:sx n="67" d="100"/>
        <a:sy n="6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2F661-A994-4DC4-AFF1-1979793E28DF}" type="datetimeFigureOut">
              <a:rPr kumimoji="1" lang="ja-JP" altLang="en-US" smtClean="0"/>
              <a:t>2020/12/8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6416C-ADEC-4AF7-A968-9E5C24970F48}" type="slidenum">
              <a:rPr kumimoji="1" lang="ja-JP" altLang="en-US" smtClean="0"/>
              <a:t>‹#›</a:t>
            </a:fld>
            <a:endParaRPr kumimoji="1" lang="ja-JP" altLang="en-US"/>
          </a:p>
        </p:txBody>
      </p:sp>
    </p:spTree>
    <p:extLst>
      <p:ext uri="{BB962C8B-B14F-4D97-AF65-F5344CB8AC3E}">
        <p14:creationId xmlns:p14="http://schemas.microsoft.com/office/powerpoint/2010/main" val="17019919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AB958-83C2-4C7A-9FB4-BBD9CCACF5C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77930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3775" y="768350"/>
            <a:ext cx="5116513" cy="3836988"/>
          </a:xfrm>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76347-805E-4FFF-9923-2C031D7650C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8481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3775" y="768350"/>
            <a:ext cx="5116513" cy="3836988"/>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76347-805E-4FFF-9923-2C031D7650C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64800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3775" y="768350"/>
            <a:ext cx="5116513" cy="3836988"/>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76347-805E-4FFF-9923-2C031D7650C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07256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3775" y="768350"/>
            <a:ext cx="5116513" cy="3836988"/>
          </a:xfrm>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76347-805E-4FFF-9923-2C031D7650C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9985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日本のガイドラインでは、１５分連続なのか累積なのかは明示されていない。</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760700-A81C-5F4D-8AB2-E25C547E51FA}"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4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3775" y="768350"/>
            <a:ext cx="5116513"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76347-805E-4FFF-9923-2C031D7650C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5483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AB958-83C2-4C7A-9FB4-BBD9CCACF5C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6782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1497368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2985569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2857558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2446956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2374340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1749752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483606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3664309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343712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1601943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1682091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254718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570400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4111926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A1541F2-263D-4D1C-B9AB-CF865A8BB1D8}" type="datetimeFigureOut">
              <a:rPr kumimoji="1" lang="ja-JP" altLang="en-US" smtClean="0"/>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25319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51"/>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33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40177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26"/>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460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8447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0828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6611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9129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1731405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8438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2729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460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28874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99FF103-013F-B542-A984-08B948CF548B}" type="datetime1">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3627756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988D09-6C93-CB4F-AD87-E40F092F05BC}" type="datetime1">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2677477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2B65A49-756D-AF42-94C7-34C1448144A0}" type="datetime1">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144727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208158B-88D1-DA44-8CAC-CE3CC38DC461}" type="datetime1">
              <a:rPr kumimoji="1" lang="ja-JP" altLang="en-US" smtClean="0"/>
              <a:t>2020/12/8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532975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20C550D-0F9D-754E-A2B2-A4C7918219F2}" type="datetime1">
              <a:rPr kumimoji="1" lang="ja-JP" altLang="en-US" smtClean="0"/>
              <a:t>2020/12/8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1200738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F77EEB6-BA1B-CF40-AA41-2406E04EDB72}" type="datetime1">
              <a:rPr kumimoji="1" lang="ja-JP" altLang="en-US" smtClean="0"/>
              <a:t>2020/12/8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270568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2274617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F3499-3DBB-FD46-B033-1FE3152BE292}" type="datetime1">
              <a:rPr kumimoji="1" lang="ja-JP" altLang="en-US" smtClean="0"/>
              <a:t>2020/12/8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478106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C0AA510-4D9F-CD4B-9E5D-70511C7CF678}" type="datetime1">
              <a:rPr kumimoji="1" lang="ja-JP" altLang="en-US" smtClean="0"/>
              <a:t>2020/12/8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473812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86250C-446E-7C47-83EE-92921AF0678A}" type="datetime1">
              <a:rPr kumimoji="1" lang="ja-JP" altLang="en-US" smtClean="0"/>
              <a:t>2020/12/8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3096869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0BF7E57-49F1-BF4A-A8FD-5104961EDED3}" type="datetime1">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1733693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53E571-CFDD-6B44-8497-B91FA4C36425}" type="datetime1">
              <a:rPr kumimoji="1" lang="ja-JP" altLang="en-US" smtClean="0"/>
              <a:t>2020/12/8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2434774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2DC392-B057-47F9-91A6-11C39D9F1A4A}" type="slidenum">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2546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127308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131195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842294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343394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14EF305-B959-410B-9108-A506005B6692}" type="datetimeFigureOut">
              <a:rPr kumimoji="1" lang="ja-JP" altLang="en-US" smtClean="0"/>
              <a:t>2020/12/8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3925775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914EF305-B959-410B-9108-A506005B6692}" type="datetimeFigureOut">
              <a:rPr kumimoji="1" lang="ja-JP" altLang="en-US" smtClean="0"/>
              <a:t>2020/12/8</a:t>
            </a:fld>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E4664E71-41F4-4DE0-856F-6D6CDFB24781}" type="slidenum">
              <a:rPr kumimoji="1" lang="ja-JP" altLang="en-US" smtClean="0"/>
              <a:t>‹#›</a:t>
            </a:fld>
            <a:endParaRPr kumimoji="1" lang="ja-JP" altLang="en-US"/>
          </a:p>
        </p:txBody>
      </p:sp>
    </p:spTree>
    <p:extLst>
      <p:ext uri="{BB962C8B-B14F-4D97-AF65-F5344CB8AC3E}">
        <p14:creationId xmlns:p14="http://schemas.microsoft.com/office/powerpoint/2010/main" val="31948469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541F2-263D-4D1C-B9AB-CF865A8BB1D8}" type="datetimeFigureOut">
              <a:rPr kumimoji="1" lang="ja-JP" altLang="en-US" smtClean="0"/>
              <a:t>2020/12/8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E5EAE-3A58-41F0-9B86-92FC15F53E6F}" type="slidenum">
              <a:rPr kumimoji="1" lang="ja-JP" altLang="en-US" smtClean="0"/>
              <a:t>‹#›</a:t>
            </a:fld>
            <a:endParaRPr kumimoji="1" lang="ja-JP" altLang="en-US"/>
          </a:p>
        </p:txBody>
      </p:sp>
    </p:spTree>
    <p:extLst>
      <p:ext uri="{BB962C8B-B14F-4D97-AF65-F5344CB8AC3E}">
        <p14:creationId xmlns:p14="http://schemas.microsoft.com/office/powerpoint/2010/main" val="22164372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5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8B898-4D8D-4EF5-94BC-1AA291449660}" type="datetimeFigureOut">
              <a:rPr lang="ja-JP" altLang="en-US" smtClean="0">
                <a:solidFill>
                  <a:prstClr val="black">
                    <a:tint val="75000"/>
                  </a:prstClr>
                </a:solidFill>
              </a:rPr>
              <a:pPr/>
              <a:t>2020/12/8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5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5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6079C-EA39-4BA9-8D33-2A45DAA61F9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763007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CC16A-E683-4D4C-8ACA-3D9738E418F1}" type="datetime1">
              <a:rPr kumimoji="1" lang="ja-JP" altLang="en-US" smtClean="0"/>
              <a:t>2020/12/8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AF244-392D-1C4B-8BD4-C1856BC78EF4}" type="slidenum">
              <a:rPr kumimoji="1" lang="ja-JP" altLang="en-US" smtClean="0"/>
              <a:t>‹#›</a:t>
            </a:fld>
            <a:endParaRPr kumimoji="1" lang="ja-JP" altLang="en-US"/>
          </a:p>
        </p:txBody>
      </p:sp>
    </p:spTree>
    <p:extLst>
      <p:ext uri="{BB962C8B-B14F-4D97-AF65-F5344CB8AC3E}">
        <p14:creationId xmlns:p14="http://schemas.microsoft.com/office/powerpoint/2010/main" val="358819656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5.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video" Target="../media/media6.mp4"/></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9F69FA-2518-4445-A01E-71812834B901}"/>
              </a:ext>
            </a:extLst>
          </p:cNvPr>
          <p:cNvSpPr>
            <a:spLocks noGrp="1"/>
          </p:cNvSpPr>
          <p:nvPr>
            <p:ph type="ctrTitle"/>
          </p:nvPr>
        </p:nvSpPr>
        <p:spPr>
          <a:xfrm>
            <a:off x="0" y="2738402"/>
            <a:ext cx="9144000" cy="953577"/>
          </a:xfrm>
        </p:spPr>
        <p:txBody>
          <a:bodyPr>
            <a:normAutofit/>
          </a:bodyPr>
          <a:lstStyle/>
          <a:p>
            <a:pPr>
              <a:lnSpc>
                <a:spcPct val="150000"/>
              </a:lnSpc>
            </a:pPr>
            <a:r>
              <a:rPr lang="ja-JP" altLang="en-US" sz="3200" b="1" dirty="0">
                <a:latin typeface="+mn-ea"/>
                <a:ea typeface="+mn-ea"/>
              </a:rPr>
              <a:t>新型コロナウイルス感染対策の考え方</a:t>
            </a:r>
          </a:p>
        </p:txBody>
      </p:sp>
    </p:spTree>
    <p:extLst>
      <p:ext uri="{BB962C8B-B14F-4D97-AF65-F5344CB8AC3E}">
        <p14:creationId xmlns:p14="http://schemas.microsoft.com/office/powerpoint/2010/main" val="3594238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F49BE6A-E920-464D-946A-8222B38D4CCB}"/>
              </a:ext>
            </a:extLst>
          </p:cNvPr>
          <p:cNvPicPr>
            <a:picLocks noChangeAspect="1"/>
          </p:cNvPicPr>
          <p:nvPr/>
        </p:nvPicPr>
        <p:blipFill>
          <a:blip r:embed="rId2"/>
          <a:stretch>
            <a:fillRect/>
          </a:stretch>
        </p:blipFill>
        <p:spPr>
          <a:xfrm>
            <a:off x="373380" y="1978076"/>
            <a:ext cx="8397240" cy="2123843"/>
          </a:xfrm>
          <a:prstGeom prst="rect">
            <a:avLst/>
          </a:prstGeom>
          <a:ln>
            <a:noFill/>
          </a:ln>
          <a:effectLst>
            <a:outerShdw blurRad="292100" dist="139700" dir="2700000" algn="tl" rotWithShape="0">
              <a:srgbClr val="333333">
                <a:alpha val="65000"/>
              </a:srgbClr>
            </a:outerShdw>
          </a:effectLst>
        </p:spPr>
      </p:pic>
      <p:pic>
        <p:nvPicPr>
          <p:cNvPr id="9" name="図 8">
            <a:extLst>
              <a:ext uri="{FF2B5EF4-FFF2-40B4-BE49-F238E27FC236}">
                <a16:creationId xmlns:a16="http://schemas.microsoft.com/office/drawing/2014/main" id="{DFFE0D1B-51C4-4634-B47D-BEA99FC6DA87}"/>
              </a:ext>
            </a:extLst>
          </p:cNvPr>
          <p:cNvPicPr>
            <a:picLocks noChangeAspect="1"/>
          </p:cNvPicPr>
          <p:nvPr/>
        </p:nvPicPr>
        <p:blipFill>
          <a:blip r:embed="rId3"/>
          <a:stretch>
            <a:fillRect/>
          </a:stretch>
        </p:blipFill>
        <p:spPr>
          <a:xfrm>
            <a:off x="373380" y="108742"/>
            <a:ext cx="8397240" cy="1634776"/>
          </a:xfrm>
          <a:prstGeom prst="rect">
            <a:avLst/>
          </a:prstGeom>
          <a:ln>
            <a:noFill/>
          </a:ln>
          <a:effectLst>
            <a:outerShdw blurRad="292100" dist="139700" dir="2700000" algn="tl" rotWithShape="0">
              <a:srgbClr val="333333">
                <a:alpha val="65000"/>
              </a:srgbClr>
            </a:outerShdw>
          </a:effectLst>
        </p:spPr>
      </p:pic>
      <p:sp>
        <p:nvSpPr>
          <p:cNvPr id="11" name="テキスト ボックス 10">
            <a:extLst>
              <a:ext uri="{FF2B5EF4-FFF2-40B4-BE49-F238E27FC236}">
                <a16:creationId xmlns:a16="http://schemas.microsoft.com/office/drawing/2014/main" id="{6882B85B-2443-4BFD-B648-1C67F207A628}"/>
              </a:ext>
            </a:extLst>
          </p:cNvPr>
          <p:cNvSpPr txBox="1"/>
          <p:nvPr/>
        </p:nvSpPr>
        <p:spPr>
          <a:xfrm>
            <a:off x="2003124" y="5900530"/>
            <a:ext cx="653127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＊個々の曝露は２４時間にわたる合計（たとえば、５分間の曝露が３回あれば合計１５分間）。</a:t>
            </a:r>
          </a:p>
        </p:txBody>
      </p:sp>
      <p:sp>
        <p:nvSpPr>
          <p:cNvPr id="13" name="テキスト ボックス 12">
            <a:extLst>
              <a:ext uri="{FF2B5EF4-FFF2-40B4-BE49-F238E27FC236}">
                <a16:creationId xmlns:a16="http://schemas.microsoft.com/office/drawing/2014/main" id="{0837CE4D-0A9E-428D-8993-659D338B62F3}"/>
              </a:ext>
            </a:extLst>
          </p:cNvPr>
          <p:cNvSpPr txBox="1"/>
          <p:nvPr/>
        </p:nvSpPr>
        <p:spPr>
          <a:xfrm>
            <a:off x="1972235" y="4669084"/>
            <a:ext cx="6798385"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発症２日前（無症候者の場合は検体採取の２日前）から隔離が必要とされる期間において、感染者から６フィート以内に２４時間の累積で１５分以上いた人。</a:t>
            </a:r>
          </a:p>
        </p:txBody>
      </p:sp>
    </p:spTree>
    <p:extLst>
      <p:ext uri="{BB962C8B-B14F-4D97-AF65-F5344CB8AC3E}">
        <p14:creationId xmlns:p14="http://schemas.microsoft.com/office/powerpoint/2010/main" val="3707550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4F11731-BA3D-45E4-9347-F66A0A10722D}"/>
              </a:ext>
            </a:extLst>
          </p:cNvPr>
          <p:cNvSpPr txBox="1">
            <a:spLocks/>
          </p:cNvSpPr>
          <p:nvPr/>
        </p:nvSpPr>
        <p:spPr>
          <a:xfrm>
            <a:off x="0" y="0"/>
            <a:ext cx="9144001" cy="720000"/>
          </a:xfrm>
          <a:prstGeom prst="rect">
            <a:avLst/>
          </a:prstGeom>
          <a:solidFill>
            <a:schemeClr val="accent1">
              <a:lumMod val="50000"/>
            </a:schemeClr>
          </a:solidFill>
        </p:spPr>
        <p:txBody>
          <a:bodyPr vert="horz" lIns="84406" tIns="42203" rIns="84406" bIns="42203"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844083" rtl="0" eaLnBrk="1" fontAlgn="auto" latinLnBrk="0" hangingPunct="1">
              <a:lnSpc>
                <a:spcPct val="9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新型コロナウイルスの消毒・除菌方法</a:t>
            </a:r>
            <a:endParaRPr kumimoji="1" lang="zh-TW"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endParaRPr>
          </a:p>
        </p:txBody>
      </p:sp>
      <p:graphicFrame>
        <p:nvGraphicFramePr>
          <p:cNvPr id="5" name="表 5">
            <a:extLst>
              <a:ext uri="{FF2B5EF4-FFF2-40B4-BE49-F238E27FC236}">
                <a16:creationId xmlns:a16="http://schemas.microsoft.com/office/drawing/2014/main" id="{E908EBA6-0AA8-479E-82EC-116B5B6D9BE3}"/>
              </a:ext>
            </a:extLst>
          </p:cNvPr>
          <p:cNvGraphicFramePr>
            <a:graphicFrameLocks noGrp="1"/>
          </p:cNvGraphicFramePr>
          <p:nvPr/>
        </p:nvGraphicFramePr>
        <p:xfrm>
          <a:off x="516835" y="1021079"/>
          <a:ext cx="8110329" cy="5450840"/>
        </p:xfrm>
        <a:graphic>
          <a:graphicData uri="http://schemas.openxmlformats.org/drawingml/2006/table">
            <a:tbl>
              <a:tblPr firstRow="1" bandRow="1">
                <a:tableStyleId>{5940675A-B579-460E-94D1-54222C63F5DA}</a:tableStyleId>
              </a:tblPr>
              <a:tblGrid>
                <a:gridCol w="3204121">
                  <a:extLst>
                    <a:ext uri="{9D8B030D-6E8A-4147-A177-3AD203B41FA5}">
                      <a16:colId xmlns:a16="http://schemas.microsoft.com/office/drawing/2014/main" val="4070491341"/>
                    </a:ext>
                  </a:extLst>
                </a:gridCol>
                <a:gridCol w="1027135">
                  <a:extLst>
                    <a:ext uri="{9D8B030D-6E8A-4147-A177-3AD203B41FA5}">
                      <a16:colId xmlns:a16="http://schemas.microsoft.com/office/drawing/2014/main" val="141251330"/>
                    </a:ext>
                  </a:extLst>
                </a:gridCol>
                <a:gridCol w="1027135">
                  <a:extLst>
                    <a:ext uri="{9D8B030D-6E8A-4147-A177-3AD203B41FA5}">
                      <a16:colId xmlns:a16="http://schemas.microsoft.com/office/drawing/2014/main" val="789984481"/>
                    </a:ext>
                  </a:extLst>
                </a:gridCol>
                <a:gridCol w="2851938">
                  <a:extLst>
                    <a:ext uri="{9D8B030D-6E8A-4147-A177-3AD203B41FA5}">
                      <a16:colId xmlns:a16="http://schemas.microsoft.com/office/drawing/2014/main" val="2195914024"/>
                    </a:ext>
                  </a:extLst>
                </a:gridCol>
              </a:tblGrid>
              <a:tr h="467630">
                <a:tc>
                  <a:txBody>
                    <a:bodyPr/>
                    <a:lstStyle/>
                    <a:p>
                      <a:pPr algn="ctr"/>
                      <a:endParaRPr kumimoji="1" lang="ja-JP" altLang="en-US" sz="1600" dirty="0">
                        <a:latin typeface="+mn-ea"/>
                        <a:ea typeface="+mn-ea"/>
                      </a:endParaRPr>
                    </a:p>
                  </a:txBody>
                  <a:tcPr anchor="ctr"/>
                </a:tc>
                <a:tc>
                  <a:txBody>
                    <a:bodyPr/>
                    <a:lstStyle/>
                    <a:p>
                      <a:pPr algn="ctr"/>
                      <a:r>
                        <a:rPr kumimoji="1" lang="ja-JP" altLang="en-US" sz="1600" b="1" dirty="0">
                          <a:latin typeface="+mn-ea"/>
                          <a:ea typeface="+mn-ea"/>
                        </a:rPr>
                        <a:t>物品</a:t>
                      </a:r>
                    </a:p>
                  </a:txBody>
                  <a:tcPr anchor="ctr">
                    <a:solidFill>
                      <a:schemeClr val="accent6">
                        <a:lumMod val="20000"/>
                        <a:lumOff val="80000"/>
                      </a:schemeClr>
                    </a:solidFill>
                  </a:tcPr>
                </a:tc>
                <a:tc>
                  <a:txBody>
                    <a:bodyPr/>
                    <a:lstStyle/>
                    <a:p>
                      <a:pPr algn="ctr"/>
                      <a:r>
                        <a:rPr kumimoji="1" lang="ja-JP" altLang="en-US" sz="1600" b="1" dirty="0">
                          <a:latin typeface="+mn-ea"/>
                          <a:ea typeface="+mn-ea"/>
                        </a:rPr>
                        <a:t>手指</a:t>
                      </a:r>
                    </a:p>
                  </a:txBody>
                  <a:tcPr anchor="ctr">
                    <a:solidFill>
                      <a:schemeClr val="accent6">
                        <a:lumMod val="20000"/>
                        <a:lumOff val="80000"/>
                      </a:schemeClr>
                    </a:solidFill>
                  </a:tcPr>
                </a:tc>
                <a:tc>
                  <a:txBody>
                    <a:bodyPr/>
                    <a:lstStyle/>
                    <a:p>
                      <a:pPr algn="ctr"/>
                      <a:r>
                        <a:rPr kumimoji="1" lang="ja-JP" altLang="en-US" sz="1600" b="1" dirty="0">
                          <a:latin typeface="+mn-ea"/>
                          <a:ea typeface="+mn-ea"/>
                        </a:rPr>
                        <a:t>注意点</a:t>
                      </a:r>
                    </a:p>
                  </a:txBody>
                  <a:tcPr anchor="ctr">
                    <a:solidFill>
                      <a:schemeClr val="accent6">
                        <a:lumMod val="20000"/>
                        <a:lumOff val="80000"/>
                      </a:schemeClr>
                    </a:solidFill>
                  </a:tcPr>
                </a:tc>
                <a:extLst>
                  <a:ext uri="{0D108BD9-81ED-4DB2-BD59-A6C34878D82A}">
                    <a16:rowId xmlns:a16="http://schemas.microsoft.com/office/drawing/2014/main" val="529470489"/>
                  </a:ext>
                </a:extLst>
              </a:tr>
              <a:tr h="681423">
                <a:tc>
                  <a:txBody>
                    <a:bodyPr/>
                    <a:lstStyle/>
                    <a:p>
                      <a:pPr algn="ctr"/>
                      <a:r>
                        <a:rPr kumimoji="1" lang="ja-JP" altLang="en-US" sz="1600" b="1" dirty="0">
                          <a:latin typeface="+mn-ea"/>
                          <a:ea typeface="+mn-ea"/>
                        </a:rPr>
                        <a:t>石鹸と流水</a:t>
                      </a:r>
                    </a:p>
                  </a:txBody>
                  <a:tcPr anchor="ctr">
                    <a:solidFill>
                      <a:schemeClr val="accent6">
                        <a:lumMod val="20000"/>
                        <a:lumOff val="80000"/>
                      </a:schemeClr>
                    </a:solidFill>
                  </a:tcPr>
                </a:tc>
                <a:tc>
                  <a:txBody>
                    <a:bodyPr/>
                    <a:lstStyle/>
                    <a:p>
                      <a:pPr algn="ctr"/>
                      <a:r>
                        <a:rPr kumimoji="1" lang="ja-JP" altLang="en-US" sz="1600" dirty="0">
                          <a:latin typeface="+mn-ea"/>
                          <a:ea typeface="+mn-ea"/>
                        </a:rPr>
                        <a:t>○</a:t>
                      </a:r>
                    </a:p>
                  </a:txBody>
                  <a:tcPr anchor="ctr"/>
                </a:tc>
                <a:tc>
                  <a:txBody>
                    <a:bodyPr/>
                    <a:lstStyle/>
                    <a:p>
                      <a:pPr algn="ctr"/>
                      <a:r>
                        <a:rPr kumimoji="1" lang="ja-JP" altLang="en-US" sz="1600" dirty="0">
                          <a:latin typeface="+mn-ea"/>
                          <a:ea typeface="+mn-ea"/>
                        </a:rPr>
                        <a:t>○</a:t>
                      </a:r>
                    </a:p>
                  </a:txBody>
                  <a:tcPr anchor="ctr"/>
                </a:tc>
                <a:tc>
                  <a:txBody>
                    <a:bodyPr/>
                    <a:lstStyle/>
                    <a:p>
                      <a:r>
                        <a:rPr kumimoji="1" lang="ja-JP" altLang="en-US" sz="1600" dirty="0">
                          <a:latin typeface="+mn-ea"/>
                          <a:ea typeface="+mn-ea"/>
                        </a:rPr>
                        <a:t>１０秒間で石鹸で洗って</a:t>
                      </a:r>
                      <a:endParaRPr kumimoji="1" lang="en-US" altLang="ja-JP" sz="1600" dirty="0">
                        <a:latin typeface="+mn-ea"/>
                        <a:ea typeface="+mn-ea"/>
                      </a:endParaRPr>
                    </a:p>
                    <a:p>
                      <a:r>
                        <a:rPr kumimoji="1" lang="ja-JP" altLang="en-US" sz="1600" dirty="0">
                          <a:latin typeface="+mn-ea"/>
                          <a:ea typeface="+mn-ea"/>
                        </a:rPr>
                        <a:t>１５秒間で流水で流す。</a:t>
                      </a:r>
                    </a:p>
                  </a:txBody>
                  <a:tcPr/>
                </a:tc>
                <a:extLst>
                  <a:ext uri="{0D108BD9-81ED-4DB2-BD59-A6C34878D82A}">
                    <a16:rowId xmlns:a16="http://schemas.microsoft.com/office/drawing/2014/main" val="2362378732"/>
                  </a:ext>
                </a:extLst>
              </a:tr>
              <a:tr h="681423">
                <a:tc>
                  <a:txBody>
                    <a:bodyPr/>
                    <a:lstStyle/>
                    <a:p>
                      <a:pPr algn="ctr"/>
                      <a:r>
                        <a:rPr kumimoji="1" lang="ja-JP" altLang="en-US" sz="1600" b="1" dirty="0">
                          <a:latin typeface="+mn-ea"/>
                          <a:ea typeface="+mn-ea"/>
                        </a:rPr>
                        <a:t>熱湯</a:t>
                      </a:r>
                    </a:p>
                  </a:txBody>
                  <a:tcPr anchor="ctr">
                    <a:solidFill>
                      <a:schemeClr val="accent6">
                        <a:lumMod val="20000"/>
                        <a:lumOff val="80000"/>
                      </a:schemeClr>
                    </a:solidFill>
                  </a:tcPr>
                </a:tc>
                <a:tc>
                  <a:txBody>
                    <a:bodyPr/>
                    <a:lstStyle/>
                    <a:p>
                      <a:pPr algn="ctr"/>
                      <a:r>
                        <a:rPr kumimoji="1" lang="ja-JP" altLang="en-US" sz="1600" dirty="0">
                          <a:latin typeface="+mn-ea"/>
                          <a:ea typeface="+mn-ea"/>
                        </a:rPr>
                        <a:t>○</a:t>
                      </a:r>
                    </a:p>
                  </a:txBody>
                  <a:tcPr anchor="ctr"/>
                </a:tc>
                <a:tc>
                  <a:txBody>
                    <a:bodyPr/>
                    <a:lstStyle/>
                    <a:p>
                      <a:pPr algn="ctr"/>
                      <a:r>
                        <a:rPr kumimoji="1" lang="en-US" altLang="ja-JP" sz="1600" dirty="0">
                          <a:latin typeface="+mn-ea"/>
                          <a:ea typeface="+mn-ea"/>
                        </a:rPr>
                        <a:t>×</a:t>
                      </a:r>
                      <a:endParaRPr kumimoji="1" lang="ja-JP" altLang="en-US" sz="1600" dirty="0">
                        <a:latin typeface="+mn-ea"/>
                        <a:ea typeface="+mn-ea"/>
                      </a:endParaRPr>
                    </a:p>
                  </a:txBody>
                  <a:tcPr anchor="ctr"/>
                </a:tc>
                <a:tc>
                  <a:txBody>
                    <a:bodyPr/>
                    <a:lstStyle/>
                    <a:p>
                      <a:r>
                        <a:rPr kumimoji="1" lang="ja-JP" altLang="en-US" sz="1600" b="0" i="0" kern="1200" dirty="0">
                          <a:solidFill>
                            <a:schemeClr val="tx1"/>
                          </a:solidFill>
                          <a:effectLst/>
                          <a:latin typeface="+mn-ea"/>
                          <a:ea typeface="+mn-ea"/>
                          <a:cs typeface="+mn-cs"/>
                        </a:rPr>
                        <a:t>８０℃の熱水に１０分間</a:t>
                      </a:r>
                      <a:endParaRPr kumimoji="1" lang="ja-JP" altLang="en-US" sz="1600" dirty="0">
                        <a:latin typeface="+mn-ea"/>
                        <a:ea typeface="+mn-ea"/>
                      </a:endParaRPr>
                    </a:p>
                  </a:txBody>
                  <a:tcPr anchor="ctr"/>
                </a:tc>
                <a:extLst>
                  <a:ext uri="{0D108BD9-81ED-4DB2-BD59-A6C34878D82A}">
                    <a16:rowId xmlns:a16="http://schemas.microsoft.com/office/drawing/2014/main" val="3014300339"/>
                  </a:ext>
                </a:extLst>
              </a:tr>
              <a:tr h="681423">
                <a:tc>
                  <a:txBody>
                    <a:bodyPr/>
                    <a:lstStyle/>
                    <a:p>
                      <a:pPr algn="ctr"/>
                      <a:r>
                        <a:rPr kumimoji="1" lang="ja-JP" altLang="en-US" sz="1600" b="1" dirty="0">
                          <a:latin typeface="+mn-ea"/>
                          <a:ea typeface="+mn-ea"/>
                        </a:rPr>
                        <a:t>アルコール</a:t>
                      </a:r>
                    </a:p>
                  </a:txBody>
                  <a:tcPr anchor="ctr">
                    <a:solidFill>
                      <a:schemeClr val="accent6">
                        <a:lumMod val="20000"/>
                        <a:lumOff val="80000"/>
                      </a:schemeClr>
                    </a:solidFill>
                  </a:tcPr>
                </a:tc>
                <a:tc>
                  <a:txBody>
                    <a:bodyPr/>
                    <a:lstStyle/>
                    <a:p>
                      <a:pPr algn="ctr"/>
                      <a:r>
                        <a:rPr kumimoji="1" lang="ja-JP" altLang="en-US" sz="1600" dirty="0">
                          <a:latin typeface="+mn-ea"/>
                          <a:ea typeface="+mn-ea"/>
                        </a:rPr>
                        <a:t>○</a:t>
                      </a:r>
                    </a:p>
                  </a:txBody>
                  <a:tcPr anchor="ctr"/>
                </a:tc>
                <a:tc>
                  <a:txBody>
                    <a:bodyPr/>
                    <a:lstStyle/>
                    <a:p>
                      <a:pPr algn="ctr"/>
                      <a:r>
                        <a:rPr kumimoji="1" lang="ja-JP" altLang="en-US" sz="1600" dirty="0">
                          <a:latin typeface="+mn-ea"/>
                          <a:ea typeface="+mn-ea"/>
                        </a:rPr>
                        <a:t>○</a:t>
                      </a:r>
                    </a:p>
                  </a:txBody>
                  <a:tcPr anchor="ctr"/>
                </a:tc>
                <a:tc>
                  <a:txBody>
                    <a:bodyPr/>
                    <a:lstStyle/>
                    <a:p>
                      <a:r>
                        <a:rPr kumimoji="1" lang="ja-JP" altLang="en-US" sz="1600" dirty="0">
                          <a:latin typeface="+mn-ea"/>
                          <a:ea typeface="+mn-ea"/>
                        </a:rPr>
                        <a:t>できれば７０％以上</a:t>
                      </a:r>
                      <a:endParaRPr kumimoji="1" lang="en-US" altLang="ja-JP" sz="1600" dirty="0">
                        <a:latin typeface="+mn-ea"/>
                        <a:ea typeface="+mn-ea"/>
                      </a:endParaRPr>
                    </a:p>
                    <a:p>
                      <a:r>
                        <a:rPr kumimoji="1" lang="ja-JP" altLang="en-US" sz="1600" dirty="0">
                          <a:latin typeface="+mn-ea"/>
                          <a:ea typeface="+mn-ea"/>
                        </a:rPr>
                        <a:t>少なくとも６０％以上</a:t>
                      </a:r>
                    </a:p>
                  </a:txBody>
                  <a:tcPr/>
                </a:tc>
                <a:extLst>
                  <a:ext uri="{0D108BD9-81ED-4DB2-BD59-A6C34878D82A}">
                    <a16:rowId xmlns:a16="http://schemas.microsoft.com/office/drawing/2014/main" val="1967083051"/>
                  </a:ext>
                </a:extLst>
              </a:tr>
              <a:tr h="681423">
                <a:tc>
                  <a:txBody>
                    <a:bodyPr/>
                    <a:lstStyle/>
                    <a:p>
                      <a:pPr algn="ctr"/>
                      <a:r>
                        <a:rPr kumimoji="1" lang="ja-JP" altLang="en-US" sz="1600" b="1" dirty="0">
                          <a:latin typeface="+mn-ea"/>
                          <a:ea typeface="+mn-ea"/>
                        </a:rPr>
                        <a:t>界面活性剤（洗剤）</a:t>
                      </a:r>
                    </a:p>
                  </a:txBody>
                  <a:tcPr anchor="ctr">
                    <a:solidFill>
                      <a:schemeClr val="accent6">
                        <a:lumMod val="20000"/>
                        <a:lumOff val="80000"/>
                      </a:schemeClr>
                    </a:solidFill>
                  </a:tcPr>
                </a:tc>
                <a:tc>
                  <a:txBody>
                    <a:bodyPr/>
                    <a:lstStyle/>
                    <a:p>
                      <a:pPr algn="ctr"/>
                      <a:r>
                        <a:rPr kumimoji="1" lang="ja-JP" altLang="en-US" sz="1600" dirty="0">
                          <a:latin typeface="+mn-ea"/>
                          <a:ea typeface="+mn-ea"/>
                        </a:rPr>
                        <a:t>○</a:t>
                      </a:r>
                    </a:p>
                  </a:txBody>
                  <a:tcPr anchor="ctr"/>
                </a:tc>
                <a:tc>
                  <a:txBody>
                    <a:bodyPr/>
                    <a:lstStyle/>
                    <a:p>
                      <a:pPr algn="ctr"/>
                      <a:r>
                        <a:rPr kumimoji="1" lang="ja-JP" altLang="en-US" sz="1600" dirty="0">
                          <a:latin typeface="+mn-ea"/>
                          <a:ea typeface="+mn-ea"/>
                        </a:rPr>
                        <a:t>不明</a:t>
                      </a:r>
                    </a:p>
                  </a:txBody>
                  <a:tcPr anchor="ctr"/>
                </a:tc>
                <a:tc>
                  <a:txBody>
                    <a:bodyPr/>
                    <a:lstStyle/>
                    <a:p>
                      <a:r>
                        <a:rPr kumimoji="1" lang="ja-JP" altLang="en-US" sz="1600" dirty="0">
                          <a:latin typeface="+mn-ea"/>
                          <a:ea typeface="+mn-ea"/>
                        </a:rPr>
                        <a:t>家庭用洗剤を</a:t>
                      </a:r>
                      <a:r>
                        <a:rPr kumimoji="1" lang="en-US" altLang="ja-JP" sz="1600" dirty="0">
                          <a:latin typeface="+mn-ea"/>
                          <a:ea typeface="+mn-ea"/>
                        </a:rPr>
                        <a:t>200</a:t>
                      </a:r>
                      <a:r>
                        <a:rPr kumimoji="1" lang="ja-JP" altLang="en-US" sz="1600" dirty="0">
                          <a:latin typeface="+mn-ea"/>
                          <a:ea typeface="+mn-ea"/>
                        </a:rPr>
                        <a:t>倍に薄める</a:t>
                      </a:r>
                    </a:p>
                  </a:txBody>
                  <a:tcPr anchor="ctr"/>
                </a:tc>
                <a:extLst>
                  <a:ext uri="{0D108BD9-81ED-4DB2-BD59-A6C34878D82A}">
                    <a16:rowId xmlns:a16="http://schemas.microsoft.com/office/drawing/2014/main" val="99876472"/>
                  </a:ext>
                </a:extLst>
              </a:tr>
              <a:tr h="1128759">
                <a:tc>
                  <a:txBody>
                    <a:bodyPr/>
                    <a:lstStyle/>
                    <a:p>
                      <a:pPr algn="ctr"/>
                      <a:r>
                        <a:rPr kumimoji="1" lang="ja-JP" altLang="en-US" sz="1600" b="1" dirty="0">
                          <a:latin typeface="+mn-ea"/>
                          <a:ea typeface="+mn-ea"/>
                        </a:rPr>
                        <a:t>次亜塩素酸ナトリウム水溶液</a:t>
                      </a:r>
                    </a:p>
                  </a:txBody>
                  <a:tcPr anchor="ctr">
                    <a:solidFill>
                      <a:schemeClr val="accent6">
                        <a:lumMod val="20000"/>
                        <a:lumOff val="80000"/>
                      </a:schemeClr>
                    </a:solidFill>
                  </a:tcPr>
                </a:tc>
                <a:tc>
                  <a:txBody>
                    <a:bodyPr/>
                    <a:lstStyle/>
                    <a:p>
                      <a:pPr algn="ctr"/>
                      <a:r>
                        <a:rPr kumimoji="1" lang="ja-JP" altLang="en-US" sz="1600" dirty="0">
                          <a:latin typeface="+mn-ea"/>
                          <a:ea typeface="+mn-ea"/>
                        </a:rPr>
                        <a:t>○</a:t>
                      </a:r>
                    </a:p>
                  </a:txBody>
                  <a:tcPr anchor="ctr"/>
                </a:tc>
                <a:tc>
                  <a:txBody>
                    <a:bodyPr/>
                    <a:lstStyle/>
                    <a:p>
                      <a:pPr algn="ctr"/>
                      <a:r>
                        <a:rPr kumimoji="1" lang="en-US" altLang="ja-JP" sz="1600" dirty="0">
                          <a:latin typeface="+mn-ea"/>
                          <a:ea typeface="+mn-ea"/>
                        </a:rPr>
                        <a:t>×</a:t>
                      </a:r>
                      <a:endParaRPr kumimoji="1" lang="ja-JP" altLang="en-US" sz="1600" dirty="0">
                        <a:latin typeface="+mn-ea"/>
                        <a:ea typeface="+mn-ea"/>
                      </a:endParaRPr>
                    </a:p>
                  </a:txBody>
                  <a:tcPr anchor="ctr"/>
                </a:tc>
                <a:tc>
                  <a:txBody>
                    <a:bodyPr/>
                    <a:lstStyle/>
                    <a:p>
                      <a:r>
                        <a:rPr kumimoji="1" lang="en-US" altLang="ja-JP" sz="1600" b="0" i="0" kern="1200" dirty="0">
                          <a:solidFill>
                            <a:schemeClr val="tx1"/>
                          </a:solidFill>
                          <a:effectLst/>
                          <a:latin typeface="+mn-ea"/>
                          <a:ea typeface="+mn-ea"/>
                          <a:cs typeface="+mn-cs"/>
                        </a:rPr>
                        <a:t>600ppm</a:t>
                      </a:r>
                      <a:r>
                        <a:rPr kumimoji="1" lang="ja-JP" altLang="en-US" sz="1600" b="0" i="0" kern="1200" dirty="0">
                          <a:solidFill>
                            <a:schemeClr val="tx1"/>
                          </a:solidFill>
                          <a:effectLst/>
                          <a:latin typeface="+mn-ea"/>
                          <a:ea typeface="+mn-ea"/>
                          <a:cs typeface="+mn-cs"/>
                        </a:rPr>
                        <a:t>程度に薄めて使う</a:t>
                      </a:r>
                      <a:endParaRPr kumimoji="1" lang="en-US" altLang="ja-JP" sz="1600" b="0" i="0" kern="1200" dirty="0">
                        <a:solidFill>
                          <a:schemeClr val="tx1"/>
                        </a:solidFill>
                        <a:effectLst/>
                        <a:latin typeface="+mn-ea"/>
                        <a:ea typeface="+mn-ea"/>
                        <a:cs typeface="+mn-cs"/>
                      </a:endParaRPr>
                    </a:p>
                    <a:p>
                      <a:r>
                        <a:rPr kumimoji="1" lang="ja-JP" altLang="en-US" sz="1600" dirty="0">
                          <a:latin typeface="+mn-ea"/>
                          <a:ea typeface="+mn-ea"/>
                        </a:rPr>
                        <a:t>紫外線（日光）で不活化</a:t>
                      </a:r>
                      <a:endParaRPr kumimoji="1" lang="en-US" altLang="ja-JP" sz="1600" dirty="0">
                        <a:latin typeface="+mn-ea"/>
                        <a:ea typeface="+mn-ea"/>
                      </a:endParaRPr>
                    </a:p>
                    <a:p>
                      <a:r>
                        <a:rPr kumimoji="1" lang="ja-JP" altLang="en-US" sz="1600" dirty="0">
                          <a:latin typeface="+mn-ea"/>
                          <a:ea typeface="+mn-ea"/>
                        </a:rPr>
                        <a:t>紙に付着すると不活化</a:t>
                      </a:r>
                      <a:endParaRPr kumimoji="1" lang="en-US" altLang="ja-JP" sz="1600" dirty="0">
                        <a:latin typeface="+mn-ea"/>
                        <a:ea typeface="+mn-ea"/>
                      </a:endParaRPr>
                    </a:p>
                    <a:p>
                      <a:r>
                        <a:rPr kumimoji="1" lang="ja-JP" altLang="en-US" sz="1600" dirty="0">
                          <a:latin typeface="+mn-ea"/>
                          <a:ea typeface="+mn-ea"/>
                        </a:rPr>
                        <a:t>酸性のものと混ぜると危険</a:t>
                      </a:r>
                    </a:p>
                  </a:txBody>
                  <a:tcPr/>
                </a:tc>
                <a:extLst>
                  <a:ext uri="{0D108BD9-81ED-4DB2-BD59-A6C34878D82A}">
                    <a16:rowId xmlns:a16="http://schemas.microsoft.com/office/drawing/2014/main" val="4227023156"/>
                  </a:ext>
                </a:extLst>
              </a:tr>
              <a:tr h="1128759">
                <a:tc>
                  <a:txBody>
                    <a:bodyPr/>
                    <a:lstStyle/>
                    <a:p>
                      <a:pPr algn="ctr"/>
                      <a:r>
                        <a:rPr kumimoji="1" lang="ja-JP" altLang="en-US" sz="1600" b="1" dirty="0">
                          <a:latin typeface="+mn-ea"/>
                          <a:ea typeface="+mn-ea"/>
                        </a:rPr>
                        <a:t>次亜塩素酸水</a:t>
                      </a:r>
                    </a:p>
                  </a:txBody>
                  <a:tcPr anchor="ctr">
                    <a:solidFill>
                      <a:schemeClr val="accent6">
                        <a:lumMod val="20000"/>
                        <a:lumOff val="80000"/>
                      </a:schemeClr>
                    </a:solidFill>
                  </a:tcPr>
                </a:tc>
                <a:tc>
                  <a:txBody>
                    <a:bodyPr/>
                    <a:lstStyle/>
                    <a:p>
                      <a:pPr algn="ctr"/>
                      <a:r>
                        <a:rPr kumimoji="1" lang="ja-JP" altLang="en-US" sz="1600" dirty="0">
                          <a:latin typeface="+mn-ea"/>
                          <a:ea typeface="+mn-ea"/>
                        </a:rPr>
                        <a:t>○</a:t>
                      </a:r>
                    </a:p>
                  </a:txBody>
                  <a:tcPr anchor="ctr"/>
                </a:tc>
                <a:tc>
                  <a:txBody>
                    <a:bodyPr/>
                    <a:lstStyle/>
                    <a:p>
                      <a:pPr algn="ctr"/>
                      <a:r>
                        <a:rPr kumimoji="1" lang="ja-JP" altLang="en-US" sz="1600" dirty="0">
                          <a:latin typeface="+mn-ea"/>
                          <a:ea typeface="+mn-ea"/>
                        </a:rPr>
                        <a:t>不明</a:t>
                      </a:r>
                    </a:p>
                  </a:txBody>
                  <a:tcPr anchor="ctr"/>
                </a:tc>
                <a:tc>
                  <a:txBody>
                    <a:bodyPr/>
                    <a:lstStyle/>
                    <a:p>
                      <a:r>
                        <a:rPr kumimoji="1" lang="zh-TW" altLang="en-US" sz="1600" b="0" i="0" kern="1200" dirty="0">
                          <a:solidFill>
                            <a:schemeClr val="tx1"/>
                          </a:solidFill>
                          <a:effectLst/>
                          <a:latin typeface="+mn-ea"/>
                          <a:ea typeface="+mn-ea"/>
                          <a:cs typeface="+mn-cs"/>
                        </a:rPr>
                        <a:t>有効塩素濃度</a:t>
                      </a:r>
                      <a:r>
                        <a:rPr kumimoji="1" lang="en-US" altLang="zh-TW" sz="1600" b="0" i="0" kern="1200" dirty="0">
                          <a:solidFill>
                            <a:schemeClr val="tx1"/>
                          </a:solidFill>
                          <a:effectLst/>
                          <a:latin typeface="+mn-ea"/>
                          <a:ea typeface="+mn-ea"/>
                          <a:cs typeface="+mn-cs"/>
                        </a:rPr>
                        <a:t>80ppm</a:t>
                      </a:r>
                      <a:r>
                        <a:rPr kumimoji="1" lang="zh-TW" altLang="en-US" sz="1600" b="0" i="0" kern="1200" dirty="0">
                          <a:solidFill>
                            <a:schemeClr val="tx1"/>
                          </a:solidFill>
                          <a:effectLst/>
                          <a:latin typeface="+mn-ea"/>
                          <a:ea typeface="+mn-ea"/>
                          <a:cs typeface="+mn-cs"/>
                        </a:rPr>
                        <a:t>以上</a:t>
                      </a:r>
                      <a:endParaRPr kumimoji="1" lang="en-US" altLang="zh-TW" sz="1600" b="0" i="0" kern="1200" dirty="0">
                        <a:solidFill>
                          <a:schemeClr val="tx1"/>
                        </a:solidFill>
                        <a:effectLst/>
                        <a:latin typeface="+mn-ea"/>
                        <a:ea typeface="+mn-ea"/>
                        <a:cs typeface="+mn-cs"/>
                      </a:endParaRPr>
                    </a:p>
                    <a:p>
                      <a:r>
                        <a:rPr kumimoji="1" lang="en-US" altLang="ja-JP" sz="1600" dirty="0">
                          <a:latin typeface="+mn-ea"/>
                          <a:ea typeface="+mn-ea"/>
                        </a:rPr>
                        <a:t>20</a:t>
                      </a:r>
                      <a:r>
                        <a:rPr kumimoji="1" lang="ja-JP" altLang="en-US" sz="1600" dirty="0">
                          <a:latin typeface="+mn-ea"/>
                          <a:ea typeface="+mn-ea"/>
                        </a:rPr>
                        <a:t>秒間浸した後にふき取る</a:t>
                      </a:r>
                      <a:endParaRPr kumimoji="1" lang="en-US" altLang="ja-JP" sz="1600" dirty="0">
                        <a:latin typeface="+mn-ea"/>
                        <a:ea typeface="+mn-ea"/>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酸性のものと混ぜると危険</a:t>
                      </a:r>
                      <a:endParaRPr kumimoji="1" lang="en-US" altLang="ja-JP" sz="1600" dirty="0">
                        <a:latin typeface="+mn-ea"/>
                        <a:ea typeface="+mn-ea"/>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紫外線（日光）で不活化</a:t>
                      </a:r>
                    </a:p>
                  </a:txBody>
                  <a:tcPr/>
                </a:tc>
                <a:extLst>
                  <a:ext uri="{0D108BD9-81ED-4DB2-BD59-A6C34878D82A}">
                    <a16:rowId xmlns:a16="http://schemas.microsoft.com/office/drawing/2014/main" val="2687199409"/>
                  </a:ext>
                </a:extLst>
              </a:tr>
            </a:tbl>
          </a:graphicData>
        </a:graphic>
      </p:graphicFrame>
    </p:spTree>
    <p:extLst>
      <p:ext uri="{BB962C8B-B14F-4D97-AF65-F5344CB8AC3E}">
        <p14:creationId xmlns:p14="http://schemas.microsoft.com/office/powerpoint/2010/main" val="1717481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6DF92774-C92B-4B30-8BDF-D88B2BE915FB}"/>
              </a:ext>
            </a:extLst>
          </p:cNvPr>
          <p:cNvSpPr/>
          <p:nvPr/>
        </p:nvSpPr>
        <p:spPr>
          <a:xfrm>
            <a:off x="4816995" y="926649"/>
            <a:ext cx="4147108" cy="532479"/>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FEB8F1CB-7C96-4B25-95EA-4676FBCEDA66}"/>
              </a:ext>
            </a:extLst>
          </p:cNvPr>
          <p:cNvSpPr/>
          <p:nvPr/>
        </p:nvSpPr>
        <p:spPr>
          <a:xfrm>
            <a:off x="175220" y="943689"/>
            <a:ext cx="4151786" cy="505193"/>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F44BAE4D-BD9E-4369-8A6A-50BB612C6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21" y="1540926"/>
            <a:ext cx="4151787" cy="4148667"/>
          </a:xfrm>
          <a:prstGeom prst="rect">
            <a:avLst/>
          </a:prstGeom>
        </p:spPr>
      </p:pic>
      <p:pic>
        <p:nvPicPr>
          <p:cNvPr id="7" name="図 6">
            <a:extLst>
              <a:ext uri="{FF2B5EF4-FFF2-40B4-BE49-F238E27FC236}">
                <a16:creationId xmlns:a16="http://schemas.microsoft.com/office/drawing/2014/main" id="{738F7A84-DD4E-4A9A-81A4-B37C466D7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994" y="1540926"/>
            <a:ext cx="4147108" cy="4148667"/>
          </a:xfrm>
          <a:prstGeom prst="rect">
            <a:avLst/>
          </a:prstGeom>
        </p:spPr>
      </p:pic>
      <p:sp>
        <p:nvSpPr>
          <p:cNvPr id="8" name="テキスト ボックス 7">
            <a:extLst>
              <a:ext uri="{FF2B5EF4-FFF2-40B4-BE49-F238E27FC236}">
                <a16:creationId xmlns:a16="http://schemas.microsoft.com/office/drawing/2014/main" id="{448B7B0F-C44C-484A-BB9A-5EAB9AF206A0}"/>
              </a:ext>
            </a:extLst>
          </p:cNvPr>
          <p:cNvSpPr txBox="1"/>
          <p:nvPr/>
        </p:nvSpPr>
        <p:spPr>
          <a:xfrm>
            <a:off x="6028773" y="964458"/>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正しい保管</a:t>
            </a:r>
          </a:p>
        </p:txBody>
      </p:sp>
      <p:sp>
        <p:nvSpPr>
          <p:cNvPr id="10" name="テキスト ボックス 9">
            <a:extLst>
              <a:ext uri="{FF2B5EF4-FFF2-40B4-BE49-F238E27FC236}">
                <a16:creationId xmlns:a16="http://schemas.microsoft.com/office/drawing/2014/main" id="{9E6B6C2D-15B8-42F3-95E6-5033F823E0E7}"/>
              </a:ext>
            </a:extLst>
          </p:cNvPr>
          <p:cNvSpPr txBox="1"/>
          <p:nvPr/>
        </p:nvSpPr>
        <p:spPr>
          <a:xfrm>
            <a:off x="1409225" y="962055"/>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誤った保管</a:t>
            </a:r>
          </a:p>
        </p:txBody>
      </p:sp>
      <p:sp>
        <p:nvSpPr>
          <p:cNvPr id="12" name="テキスト ボックス 11">
            <a:extLst>
              <a:ext uri="{FF2B5EF4-FFF2-40B4-BE49-F238E27FC236}">
                <a16:creationId xmlns:a16="http://schemas.microsoft.com/office/drawing/2014/main" id="{71D9484D-1898-4AB8-BCA1-A70FBE740D78}"/>
              </a:ext>
            </a:extLst>
          </p:cNvPr>
          <p:cNvSpPr txBox="1"/>
          <p:nvPr/>
        </p:nvSpPr>
        <p:spPr>
          <a:xfrm>
            <a:off x="4797108" y="5833991"/>
            <a:ext cx="433965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黒いビニール袋を使って遮光している。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紫外線が入らず、不活化しにくい。</a:t>
            </a:r>
          </a:p>
        </p:txBody>
      </p:sp>
      <p:sp>
        <p:nvSpPr>
          <p:cNvPr id="14" name="テキスト ボックス 13">
            <a:extLst>
              <a:ext uri="{FF2B5EF4-FFF2-40B4-BE49-F238E27FC236}">
                <a16:creationId xmlns:a16="http://schemas.microsoft.com/office/drawing/2014/main" id="{0A0AEF64-44A4-43C6-A46B-8EDF906B81C6}"/>
              </a:ext>
            </a:extLst>
          </p:cNvPr>
          <p:cNvSpPr txBox="1"/>
          <p:nvPr/>
        </p:nvSpPr>
        <p:spPr>
          <a:xfrm>
            <a:off x="195107" y="5823460"/>
            <a:ext cx="415178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透明なボトルに保管して、自然光が当たっているため、時間とともに不活化してしまう。</a:t>
            </a:r>
          </a:p>
        </p:txBody>
      </p:sp>
      <p:sp>
        <p:nvSpPr>
          <p:cNvPr id="18" name="テキスト ボックス 17">
            <a:extLst>
              <a:ext uri="{FF2B5EF4-FFF2-40B4-BE49-F238E27FC236}">
                <a16:creationId xmlns:a16="http://schemas.microsoft.com/office/drawing/2014/main" id="{19420B2B-00AB-4DBC-A9D0-021A165FC53E}"/>
              </a:ext>
            </a:extLst>
          </p:cNvPr>
          <p:cNvSpPr txBox="1"/>
          <p:nvPr/>
        </p:nvSpPr>
        <p:spPr>
          <a:xfrm>
            <a:off x="1248013" y="250922"/>
            <a:ext cx="664797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次亜塩素酸ナトリウム水溶液の保管方法</a:t>
            </a:r>
          </a:p>
        </p:txBody>
      </p:sp>
    </p:spTree>
    <p:extLst>
      <p:ext uri="{BB962C8B-B14F-4D97-AF65-F5344CB8AC3E}">
        <p14:creationId xmlns:p14="http://schemas.microsoft.com/office/powerpoint/2010/main" val="80679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215007" y="1033466"/>
            <a:ext cx="8928993" cy="51841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3200"/>
              </a:lnSpc>
              <a:spcBef>
                <a:spcPct val="20000"/>
              </a:spcBef>
              <a:spcAft>
                <a:spcPts val="0"/>
              </a:spcAft>
              <a:buClrTx/>
              <a:buSzTx/>
              <a:buFont typeface="Arial" pitchFamily="34" charset="0"/>
              <a:buNone/>
              <a:tabLst/>
              <a:defRPr/>
            </a:pPr>
            <a:r>
              <a:rPr kumimoji="1" lang="ja-JP" altLang="en-US" sz="28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１）可能な範囲の心がけでよしとする</a:t>
            </a:r>
            <a:endParaRPr kumimoji="1" lang="en-US" altLang="ja-JP"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457200" marR="0" lvl="1" indent="0" algn="l" defTabSz="914400" rtl="0" eaLnBrk="1" fontAlgn="auto" latinLnBrk="0" hangingPunct="1">
              <a:lnSpc>
                <a:spcPts val="3200"/>
              </a:lnSpc>
              <a:spcBef>
                <a:spcPct val="20000"/>
              </a:spcBef>
              <a:spcAft>
                <a:spcPts val="0"/>
              </a:spcAft>
              <a:buClrTx/>
              <a:buSz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様々な事情を総合的に判断しながら、感染管理の落としどころを検討</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ts val="3200"/>
              </a:lnSpc>
              <a:spcBef>
                <a:spcPts val="1800"/>
              </a:spcBef>
              <a:spcAft>
                <a:spcPts val="0"/>
              </a:spcAft>
              <a:buClrTx/>
              <a:buSzTx/>
              <a:buFont typeface="Arial" pitchFamily="34" charset="0"/>
              <a:buNone/>
              <a:tabLst/>
              <a:defRPr/>
            </a:pPr>
            <a:r>
              <a:rPr kumimoji="1" lang="ja-JP" altLang="en-US" sz="28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２）限られた資器材を効率よく活用する</a:t>
            </a:r>
          </a:p>
          <a:p>
            <a:pPr marL="457200" marR="0" lvl="1" indent="0" algn="l" defTabSz="914400" rtl="0" eaLnBrk="1" fontAlgn="auto" latinLnBrk="0" hangingPunct="1">
              <a:lnSpc>
                <a:spcPts val="3200"/>
              </a:lnSpc>
              <a:spcBef>
                <a:spcPct val="20000"/>
              </a:spcBef>
              <a:spcAft>
                <a:spcPts val="0"/>
              </a:spcAft>
              <a:buClrTx/>
              <a:buSz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感染管理に用いる資器材が家庭や施設の負担になることを理解</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ts val="3200"/>
              </a:lnSpc>
              <a:spcBef>
                <a:spcPts val="1800"/>
              </a:spcBef>
              <a:spcAft>
                <a:spcPts val="0"/>
              </a:spcAft>
              <a:buClrTx/>
              <a:buSzTx/>
              <a:buFont typeface="Arial" pitchFamily="34" charset="0"/>
              <a:buNone/>
              <a:tabLst/>
              <a:defRPr/>
            </a:pPr>
            <a:r>
              <a:rPr kumimoji="1" lang="ja-JP" altLang="en-US" sz="28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３）現場に挫折感や罪悪感を残さないこと</a:t>
            </a:r>
          </a:p>
          <a:p>
            <a:pPr marL="457200" marR="0" lvl="1" indent="0" algn="l" defTabSz="914400" rtl="0" eaLnBrk="1" fontAlgn="auto" latinLnBrk="0" hangingPunct="1">
              <a:lnSpc>
                <a:spcPts val="3200"/>
              </a:lnSpc>
              <a:spcBef>
                <a:spcPct val="20000"/>
              </a:spcBef>
              <a:spcAft>
                <a:spcPts val="0"/>
              </a:spcAft>
              <a:buClrTx/>
              <a:buSz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「継続して実施可能な感染管理」と「対策疲れに陥らない期間」を提案</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ts val="3200"/>
              </a:lnSpc>
              <a:spcBef>
                <a:spcPts val="1800"/>
              </a:spcBef>
              <a:spcAft>
                <a:spcPts val="0"/>
              </a:spcAft>
              <a:buClrTx/>
              <a:buSzTx/>
              <a:buFont typeface="Arial" pitchFamily="34" charset="0"/>
              <a:buNone/>
              <a:tabLst/>
              <a:defRPr/>
            </a:pPr>
            <a:r>
              <a:rPr kumimoji="1" lang="ja-JP" altLang="en-US" sz="28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４）一方的に指導せず参加型で形成する</a:t>
            </a:r>
          </a:p>
          <a:p>
            <a:pPr marL="457200" marR="0" lvl="1" indent="0" algn="l" defTabSz="914400" rtl="0" eaLnBrk="1" fontAlgn="auto" latinLnBrk="0" hangingPunct="1">
              <a:lnSpc>
                <a:spcPts val="3200"/>
              </a:lnSpc>
              <a:spcBef>
                <a:spcPct val="20000"/>
              </a:spcBef>
              <a:spcAft>
                <a:spcPts val="0"/>
              </a:spcAft>
              <a:buClrTx/>
              <a:buSz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素晴らしい多様性をもっている暮らしを壊すことがないよう注意</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ts val="3200"/>
              </a:lnSpc>
              <a:spcBef>
                <a:spcPts val="1800"/>
              </a:spcBef>
              <a:spcAft>
                <a:spcPts val="0"/>
              </a:spcAft>
              <a:buClrTx/>
              <a:buSzTx/>
              <a:buFont typeface="Arial" pitchFamily="34" charset="0"/>
              <a:buNone/>
              <a:tabLst/>
              <a:defRPr/>
            </a:pPr>
            <a:r>
              <a:rPr kumimoji="1" lang="ja-JP" altLang="en-US" sz="28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５）標準予防策の遵守は最低限実施する</a:t>
            </a:r>
          </a:p>
          <a:p>
            <a:pPr marL="457200" marR="0" lvl="1" indent="0" algn="l" defTabSz="914400" rtl="0" eaLnBrk="1" fontAlgn="auto" latinLnBrk="0" hangingPunct="1">
              <a:lnSpc>
                <a:spcPts val="3200"/>
              </a:lnSpc>
              <a:spcBef>
                <a:spcPct val="20000"/>
              </a:spcBef>
              <a:spcAft>
                <a:spcPts val="0"/>
              </a:spcAft>
              <a:buClrTx/>
              <a:buSz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医療や介護の従事者は、手指衛生のほか、個人防護具を適切に使用</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6" name="正方形/長方形 5"/>
          <p:cNvSpPr/>
          <p:nvPr/>
        </p:nvSpPr>
        <p:spPr>
          <a:xfrm>
            <a:off x="359025" y="1537522"/>
            <a:ext cx="6048671" cy="28800"/>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7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1" name="正方形/長方形 10"/>
          <p:cNvSpPr/>
          <p:nvPr/>
        </p:nvSpPr>
        <p:spPr>
          <a:xfrm>
            <a:off x="359025" y="2646442"/>
            <a:ext cx="6048671" cy="28800"/>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7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359025" y="3769770"/>
            <a:ext cx="6048671" cy="28800"/>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7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9" name="正方形/長方形 8"/>
          <p:cNvSpPr/>
          <p:nvPr/>
        </p:nvSpPr>
        <p:spPr>
          <a:xfrm>
            <a:off x="359024" y="4878690"/>
            <a:ext cx="6048671" cy="28800"/>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7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0" name="正方形/長方形 9">
            <a:extLst>
              <a:ext uri="{FF2B5EF4-FFF2-40B4-BE49-F238E27FC236}">
                <a16:creationId xmlns:a16="http://schemas.microsoft.com/office/drawing/2014/main" id="{7105FC92-98F3-464E-86CC-87C6DECD251D}"/>
              </a:ext>
            </a:extLst>
          </p:cNvPr>
          <p:cNvSpPr/>
          <p:nvPr/>
        </p:nvSpPr>
        <p:spPr>
          <a:xfrm>
            <a:off x="359024" y="5958810"/>
            <a:ext cx="6048671" cy="28800"/>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7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3" name="タイトル 1">
            <a:extLst>
              <a:ext uri="{FF2B5EF4-FFF2-40B4-BE49-F238E27FC236}">
                <a16:creationId xmlns:a16="http://schemas.microsoft.com/office/drawing/2014/main" id="{53446581-7E31-42D7-8DE1-40138BC60F68}"/>
              </a:ext>
            </a:extLst>
          </p:cNvPr>
          <p:cNvSpPr txBox="1">
            <a:spLocks/>
          </p:cNvSpPr>
          <p:nvPr/>
        </p:nvSpPr>
        <p:spPr>
          <a:xfrm>
            <a:off x="0" y="0"/>
            <a:ext cx="9144001" cy="720000"/>
          </a:xfrm>
          <a:prstGeom prst="rect">
            <a:avLst/>
          </a:prstGeom>
          <a:solidFill>
            <a:schemeClr val="accent1">
              <a:lumMod val="50000"/>
            </a:schemeClr>
          </a:solidFill>
        </p:spPr>
        <p:txBody>
          <a:bodyPr vert="horz" lIns="84406" tIns="42203" rIns="84406" bIns="42203"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844083" rtl="0" eaLnBrk="1" fontAlgn="auto" latinLnBrk="0" hangingPunct="1">
              <a:lnSpc>
                <a:spcPct val="9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高齢者施設における感染管理の考え方</a:t>
            </a:r>
            <a:endParaRPr kumimoji="1" lang="zh-TW" altLang="en-US"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endParaRPr>
          </a:p>
        </p:txBody>
      </p:sp>
    </p:spTree>
    <p:extLst>
      <p:ext uri="{BB962C8B-B14F-4D97-AF65-F5344CB8AC3E}">
        <p14:creationId xmlns:p14="http://schemas.microsoft.com/office/powerpoint/2010/main" val="2470767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タイトル 1">
            <a:extLst>
              <a:ext uri="{FF2B5EF4-FFF2-40B4-BE49-F238E27FC236}">
                <a16:creationId xmlns:a16="http://schemas.microsoft.com/office/drawing/2014/main" id="{A451C62C-EFCA-42D3-8694-CC549CF5D8E5}"/>
              </a:ext>
            </a:extLst>
          </p:cNvPr>
          <p:cNvSpPr txBox="1">
            <a:spLocks/>
          </p:cNvSpPr>
          <p:nvPr/>
        </p:nvSpPr>
        <p:spPr>
          <a:xfrm>
            <a:off x="0" y="0"/>
            <a:ext cx="9144001" cy="720000"/>
          </a:xfrm>
          <a:prstGeom prst="rect">
            <a:avLst/>
          </a:prstGeom>
          <a:solidFill>
            <a:schemeClr val="accent1">
              <a:lumMod val="50000"/>
            </a:schemeClr>
          </a:solidFill>
        </p:spPr>
        <p:txBody>
          <a:bodyPr vert="horz" lIns="84406" tIns="42203" rIns="84406" bIns="42203"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844083" rtl="0" eaLnBrk="1" fontAlgn="auto" latinLnBrk="0" hangingPunct="1">
              <a:lnSpc>
                <a:spcPct val="9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高齢者施設における集団感染事例より</a:t>
            </a:r>
            <a:endParaRPr kumimoji="1" lang="zh-TW" altLang="en-US"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endParaRPr>
          </a:p>
        </p:txBody>
      </p:sp>
      <p:sp>
        <p:nvSpPr>
          <p:cNvPr id="34" name="コンテンツ プレースホルダー 2">
            <a:extLst>
              <a:ext uri="{FF2B5EF4-FFF2-40B4-BE49-F238E27FC236}">
                <a16:creationId xmlns:a16="http://schemas.microsoft.com/office/drawing/2014/main" id="{759D76DE-AEE5-4C7F-A42B-FF7254C489BA}"/>
              </a:ext>
            </a:extLst>
          </p:cNvPr>
          <p:cNvSpPr txBox="1">
            <a:spLocks/>
          </p:cNvSpPr>
          <p:nvPr/>
        </p:nvSpPr>
        <p:spPr>
          <a:xfrm>
            <a:off x="376710" y="877097"/>
            <a:ext cx="8390579" cy="5319558"/>
          </a:xfrm>
          <a:prstGeom prst="rect">
            <a:avLst/>
          </a:prstGeom>
        </p:spPr>
        <p:txBody>
          <a:bodyPr vert="horz" lIns="84406" tIns="42203" rIns="84406" bIns="42203"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4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発生状況</a:t>
            </a:r>
            <a:endParaRPr kumimoji="1" lang="ja-JP" altLang="en-US" sz="2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・ほとんどの事例が、無症候の職員が働いたことによる持ち込み。</a:t>
            </a: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・ただし、デイサービスでは持ち込まれた経路が同定できない。</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・デイ利用者に症状を認めても、日中独居では連れていかざるを得ない。</a:t>
            </a: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・症状を認めた職員が近隣診療所を受診しても検査してもらえない。</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24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発生原因</a:t>
            </a:r>
            <a:endParaRPr kumimoji="1" lang="ja-JP" altLang="en-US" sz="2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・感染した職員が入所者に食事介助することが高いリスクとなる。</a:t>
            </a: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・職員はマスクを着用できているが、適切に手指衛生ができていない。</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・締めきった環境で一緒に食事をするとテーブル単位で感染している。</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・症状を認めた職員に対する診断の遅れが感染拡大の原因となる。</a:t>
            </a: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24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再発予防策</a:t>
            </a:r>
            <a:endParaRPr kumimoji="1" lang="ja-JP" altLang="en-US" sz="2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・職員が発症したら</a:t>
            </a:r>
            <a:r>
              <a:rPr kumimoji="0"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0"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PCR</a:t>
            </a:r>
            <a:r>
              <a:rPr kumimoji="0"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検査を実施している医療機関を受診させる。</a:t>
            </a:r>
            <a:endParaRPr kumimoji="0"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・少なくとも食事の時間は常時換気。テーブルにパーティション設置。</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600"/>
              </a:spcBef>
              <a:spcAft>
                <a:spcPts val="0"/>
              </a:spcAft>
              <a:buClrTx/>
              <a:buSzTx/>
              <a:buFont typeface="Arial"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・症状のあるデイ利用者が過ごせる日中の受け皿が必要（未解決）。</a:t>
            </a:r>
          </a:p>
        </p:txBody>
      </p:sp>
      <p:sp>
        <p:nvSpPr>
          <p:cNvPr id="35" name="正方形/長方形 34">
            <a:extLst>
              <a:ext uri="{FF2B5EF4-FFF2-40B4-BE49-F238E27FC236}">
                <a16:creationId xmlns:a16="http://schemas.microsoft.com/office/drawing/2014/main" id="{C1BA3D92-FC90-43E9-8459-08839FBD28F7}"/>
              </a:ext>
            </a:extLst>
          </p:cNvPr>
          <p:cNvSpPr/>
          <p:nvPr/>
        </p:nvSpPr>
        <p:spPr>
          <a:xfrm>
            <a:off x="376711" y="1275885"/>
            <a:ext cx="8390576" cy="36000"/>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32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6" name="正方形/長方形 5">
            <a:extLst>
              <a:ext uri="{FF2B5EF4-FFF2-40B4-BE49-F238E27FC236}">
                <a16:creationId xmlns:a16="http://schemas.microsoft.com/office/drawing/2014/main" id="{352FA480-13B3-4F27-8EA6-117569D02FB1}"/>
              </a:ext>
            </a:extLst>
          </p:cNvPr>
          <p:cNvSpPr/>
          <p:nvPr/>
        </p:nvSpPr>
        <p:spPr>
          <a:xfrm>
            <a:off x="376711" y="3317333"/>
            <a:ext cx="8390576" cy="36000"/>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32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0D090A77-80B7-4B81-A00F-080BB4AD5B6F}"/>
              </a:ext>
            </a:extLst>
          </p:cNvPr>
          <p:cNvSpPr/>
          <p:nvPr/>
        </p:nvSpPr>
        <p:spPr>
          <a:xfrm>
            <a:off x="376708" y="5384862"/>
            <a:ext cx="8390576" cy="36000"/>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32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223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1E06867A-5EC2-4C1D-A6EE-3BBD495F70A8}"/>
              </a:ext>
            </a:extLst>
          </p:cNvPr>
          <p:cNvSpPr/>
          <p:nvPr/>
        </p:nvSpPr>
        <p:spPr>
          <a:xfrm>
            <a:off x="331640" y="4829423"/>
            <a:ext cx="8508016" cy="1718596"/>
          </a:xfrm>
          <a:prstGeom prst="rect">
            <a:avLst/>
          </a:prstGeom>
          <a:solidFill>
            <a:schemeClr val="accent5">
              <a:lumMod val="20000"/>
              <a:lumOff val="80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E3450B9C-E874-4AD1-B5D0-4C9512453A1B}"/>
              </a:ext>
            </a:extLst>
          </p:cNvPr>
          <p:cNvSpPr/>
          <p:nvPr/>
        </p:nvSpPr>
        <p:spPr>
          <a:xfrm>
            <a:off x="331640" y="2860226"/>
            <a:ext cx="8508016" cy="1718596"/>
          </a:xfrm>
          <a:prstGeom prst="rect">
            <a:avLst/>
          </a:prstGeom>
          <a:solidFill>
            <a:schemeClr val="accent3">
              <a:lumMod val="20000"/>
              <a:lumOff val="8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79192358-201E-45AE-899F-C272701487C8}"/>
              </a:ext>
            </a:extLst>
          </p:cNvPr>
          <p:cNvSpPr/>
          <p:nvPr/>
        </p:nvSpPr>
        <p:spPr>
          <a:xfrm>
            <a:off x="331640" y="929070"/>
            <a:ext cx="8508016" cy="1718596"/>
          </a:xfrm>
          <a:prstGeom prst="rect">
            <a:avLst/>
          </a:prstGeom>
          <a:solidFill>
            <a:schemeClr val="accent6">
              <a:lumMod val="20000"/>
              <a:lumOff val="80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コンテンツ プレースホルダー 2"/>
          <p:cNvSpPr txBox="1">
            <a:spLocks/>
          </p:cNvSpPr>
          <p:nvPr/>
        </p:nvSpPr>
        <p:spPr>
          <a:xfrm>
            <a:off x="331640" y="929070"/>
            <a:ext cx="8508016" cy="5526317"/>
          </a:xfrm>
          <a:prstGeom prst="rect">
            <a:avLst/>
          </a:prstGeom>
        </p:spPr>
        <p:txBody>
          <a:bodyPr vert="horz" lIns="84406" tIns="42203" rIns="84406" bIns="42203"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2400" b="1" i="0" u="sng"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どこにいる</a:t>
            </a:r>
            <a:endParaRPr kumimoji="1" lang="ja-JP" altLang="en-US" sz="2000" b="1" i="0" u="sng"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・感染している人が触れた場所</a:t>
            </a:r>
            <a:endPar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・感染している人から２メートル以内</a:t>
            </a:r>
            <a:endPar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・感染している人のいる密閉された空間</a:t>
            </a:r>
            <a:endPar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2400"/>
              </a:spcBef>
              <a:spcAft>
                <a:spcPts val="0"/>
              </a:spcAft>
              <a:buClrTx/>
              <a:buSzTx/>
              <a:buFont typeface="Arial" pitchFamily="34" charset="0"/>
              <a:buNone/>
              <a:tabLst/>
              <a:defRPr/>
            </a:pPr>
            <a:r>
              <a:rPr kumimoji="1" lang="ja-JP" altLang="en-US" sz="2400" b="1" i="0" u="sng"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どうやってうつる</a:t>
            </a:r>
            <a:endParaRPr kumimoji="1" lang="ja-JP" altLang="en-US" sz="2000" b="1" i="0" u="sng"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・感染している人が触れた場所を触って、自分の目鼻口を触る。</a:t>
            </a:r>
            <a:endPar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・感染している人から２メートル以内に、マスクを着用せずにいる。</a:t>
            </a:r>
            <a:endPar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・感染している人のいる閉鎖された空間で、一緒に長時間すごす。</a:t>
            </a:r>
            <a:endPar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2400"/>
              </a:spcBef>
              <a:spcAft>
                <a:spcPts val="0"/>
              </a:spcAft>
              <a:buClrTx/>
              <a:buSzTx/>
              <a:buFont typeface="Arial" pitchFamily="34" charset="0"/>
              <a:buNone/>
              <a:tabLst/>
              <a:defRPr/>
            </a:pPr>
            <a:r>
              <a:rPr kumimoji="1" lang="ja-JP" altLang="en-US" sz="2400" b="1" i="0" u="sng"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どうすればいい</a:t>
            </a:r>
            <a:endParaRPr kumimoji="1" lang="ja-JP" altLang="en-US" sz="2000" b="1" i="0" u="sng"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・感染している人が触れた可能性がある場所に立ち入らない、または消毒する。</a:t>
            </a:r>
            <a:endPar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・感染している人から２メートル以内に立ち入らない、またはマスクを着用する。</a:t>
            </a:r>
            <a:endPar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・感染している人のいる閉鎖空間に立ち入らない、または換気をよくする。</a:t>
            </a:r>
            <a:endPar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200"/>
              </a:spcBef>
              <a:spcAft>
                <a:spcPts val="0"/>
              </a:spcAft>
              <a:buClrTx/>
              <a:buSzTx/>
              <a:buFont typeface="Arial" pitchFamily="34" charset="0"/>
              <a:buNone/>
              <a:tabLst/>
              <a:defRPr/>
            </a:pPr>
            <a:endPar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9" name="タイトル 1">
            <a:extLst>
              <a:ext uri="{FF2B5EF4-FFF2-40B4-BE49-F238E27FC236}">
                <a16:creationId xmlns:a16="http://schemas.microsoft.com/office/drawing/2014/main" id="{70864825-6BCC-4D45-8711-483DE92A930B}"/>
              </a:ext>
            </a:extLst>
          </p:cNvPr>
          <p:cNvSpPr>
            <a:spLocks noGrp="1"/>
          </p:cNvSpPr>
          <p:nvPr>
            <p:ph type="title"/>
          </p:nvPr>
        </p:nvSpPr>
        <p:spPr>
          <a:xfrm>
            <a:off x="0" y="0"/>
            <a:ext cx="9144000" cy="720000"/>
          </a:xfrm>
          <a:solidFill>
            <a:schemeClr val="accent1">
              <a:lumMod val="50000"/>
            </a:schemeClr>
          </a:solidFill>
        </p:spPr>
        <p:txBody>
          <a:bodyPr>
            <a:normAutofit/>
          </a:bodyPr>
          <a:lstStyle/>
          <a:p>
            <a:r>
              <a:rPr lang="ja-JP" altLang="en-US" sz="3600" b="1" dirty="0">
                <a:solidFill>
                  <a:schemeClr val="bg1"/>
                </a:solidFill>
                <a:latin typeface="游ゴシック" panose="020B0400000000000000" pitchFamily="50" charset="-128"/>
                <a:ea typeface="游ゴシック" panose="020B0400000000000000" pitchFamily="50" charset="-128"/>
              </a:rPr>
              <a:t>新型コロナウイルス感染対策の基本</a:t>
            </a:r>
          </a:p>
        </p:txBody>
      </p:sp>
      <p:pic>
        <p:nvPicPr>
          <p:cNvPr id="13" name="図 12">
            <a:extLst>
              <a:ext uri="{FF2B5EF4-FFF2-40B4-BE49-F238E27FC236}">
                <a16:creationId xmlns:a16="http://schemas.microsoft.com/office/drawing/2014/main" id="{1A50B645-43E2-4081-8713-40575A20E480}"/>
              </a:ext>
            </a:extLst>
          </p:cNvPr>
          <p:cNvPicPr>
            <a:picLocks noChangeAspect="1"/>
          </p:cNvPicPr>
          <p:nvPr/>
        </p:nvPicPr>
        <p:blipFill>
          <a:blip r:embed="rId3"/>
          <a:stretch>
            <a:fillRect/>
          </a:stretch>
        </p:blipFill>
        <p:spPr>
          <a:xfrm rot="18084169" flipH="1">
            <a:off x="224533" y="2562891"/>
            <a:ext cx="435914" cy="293402"/>
          </a:xfrm>
          <a:prstGeom prst="rect">
            <a:avLst/>
          </a:prstGeom>
        </p:spPr>
      </p:pic>
      <p:pic>
        <p:nvPicPr>
          <p:cNvPr id="14" name="図 13">
            <a:extLst>
              <a:ext uri="{FF2B5EF4-FFF2-40B4-BE49-F238E27FC236}">
                <a16:creationId xmlns:a16="http://schemas.microsoft.com/office/drawing/2014/main" id="{530F4AE9-29CA-4BC0-B622-84FE11184E0B}"/>
              </a:ext>
            </a:extLst>
          </p:cNvPr>
          <p:cNvPicPr>
            <a:picLocks noChangeAspect="1"/>
          </p:cNvPicPr>
          <p:nvPr/>
        </p:nvPicPr>
        <p:blipFill>
          <a:blip r:embed="rId3"/>
          <a:stretch>
            <a:fillRect/>
          </a:stretch>
        </p:blipFill>
        <p:spPr>
          <a:xfrm rot="18084169" flipH="1">
            <a:off x="224533" y="4535855"/>
            <a:ext cx="435914" cy="293402"/>
          </a:xfrm>
          <a:prstGeom prst="rect">
            <a:avLst/>
          </a:prstGeom>
        </p:spPr>
      </p:pic>
    </p:spTree>
    <p:extLst>
      <p:ext uri="{BB962C8B-B14F-4D97-AF65-F5344CB8AC3E}">
        <p14:creationId xmlns:p14="http://schemas.microsoft.com/office/powerpoint/2010/main" val="2549000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7C524646-DE26-425D-A741-47BFF8DD4475}"/>
              </a:ext>
            </a:extLst>
          </p:cNvPr>
          <p:cNvSpPr txBox="1">
            <a:spLocks/>
          </p:cNvSpPr>
          <p:nvPr/>
        </p:nvSpPr>
        <p:spPr>
          <a:xfrm>
            <a:off x="0" y="0"/>
            <a:ext cx="9144001" cy="720000"/>
          </a:xfrm>
          <a:prstGeom prst="rect">
            <a:avLst/>
          </a:prstGeom>
          <a:solidFill>
            <a:schemeClr val="accent1">
              <a:lumMod val="50000"/>
            </a:schemeClr>
          </a:solidFill>
        </p:spPr>
        <p:txBody>
          <a:bodyPr vert="horz" lIns="84406" tIns="42203" rIns="84406" bIns="42203"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844083" rtl="0" eaLnBrk="1" fontAlgn="auto" latinLnBrk="0" hangingPunct="1">
              <a:lnSpc>
                <a:spcPct val="9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咳嗽飛沫の軌跡　仰臥位</a:t>
            </a:r>
            <a:endParaRPr kumimoji="1" lang="zh-TW"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endParaRPr>
          </a:p>
        </p:txBody>
      </p:sp>
      <p:sp>
        <p:nvSpPr>
          <p:cNvPr id="7" name="正方形/長方形 6">
            <a:extLst>
              <a:ext uri="{FF2B5EF4-FFF2-40B4-BE49-F238E27FC236}">
                <a16:creationId xmlns:a16="http://schemas.microsoft.com/office/drawing/2014/main" id="{7C6063D1-55F5-4C34-A9EF-0AA4773DA004}"/>
              </a:ext>
            </a:extLst>
          </p:cNvPr>
          <p:cNvSpPr/>
          <p:nvPr/>
        </p:nvSpPr>
        <p:spPr>
          <a:xfrm>
            <a:off x="4675394" y="5182500"/>
            <a:ext cx="4340514" cy="369332"/>
          </a:xfrm>
          <a:prstGeom prst="rect">
            <a:avLst/>
          </a:prstGeom>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換気して風の流れを作った場合</a:t>
            </a:r>
          </a:p>
        </p:txBody>
      </p:sp>
      <p:sp>
        <p:nvSpPr>
          <p:cNvPr id="8" name="正方形/長方形 7">
            <a:extLst>
              <a:ext uri="{FF2B5EF4-FFF2-40B4-BE49-F238E27FC236}">
                <a16:creationId xmlns:a16="http://schemas.microsoft.com/office/drawing/2014/main" id="{F0B19D78-7B14-4F5E-9A8B-2275A4E8D814}"/>
              </a:ext>
            </a:extLst>
          </p:cNvPr>
          <p:cNvSpPr/>
          <p:nvPr/>
        </p:nvSpPr>
        <p:spPr>
          <a:xfrm>
            <a:off x="154191" y="5182500"/>
            <a:ext cx="4340515" cy="369332"/>
          </a:xfrm>
          <a:prstGeom prst="rect">
            <a:avLst/>
          </a:prstGeom>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密閉して風の流れを止めた場合</a:t>
            </a:r>
          </a:p>
        </p:txBody>
      </p:sp>
      <p:pic>
        <p:nvPicPr>
          <p:cNvPr id="9" name="介護_患者咳＿サーキュレーターなし強調">
            <a:hlinkClick r:id="" action="ppaction://media"/>
            <a:extLst>
              <a:ext uri="{FF2B5EF4-FFF2-40B4-BE49-F238E27FC236}">
                <a16:creationId xmlns:a16="http://schemas.microsoft.com/office/drawing/2014/main" id="{15EF2C85-00CA-4BC5-ABB4-77DA9B8034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4192" y="1610991"/>
            <a:ext cx="4340515" cy="3472412"/>
          </a:xfrm>
          <a:prstGeom prst="rect">
            <a:avLst/>
          </a:prstGeom>
        </p:spPr>
      </p:pic>
      <p:pic>
        <p:nvPicPr>
          <p:cNvPr id="10" name="介護_患者咳_サーキュレーターあり強調">
            <a:hlinkClick r:id="" action="ppaction://media"/>
            <a:extLst>
              <a:ext uri="{FF2B5EF4-FFF2-40B4-BE49-F238E27FC236}">
                <a16:creationId xmlns:a16="http://schemas.microsoft.com/office/drawing/2014/main" id="{9E355864-715B-43D1-B67F-8AE37C122DD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75394" y="1610991"/>
            <a:ext cx="4340515" cy="3472412"/>
          </a:xfrm>
          <a:prstGeom prst="rect">
            <a:avLst/>
          </a:prstGeom>
        </p:spPr>
      </p:pic>
      <p:sp>
        <p:nvSpPr>
          <p:cNvPr id="11" name="テキスト ボックス 10">
            <a:extLst>
              <a:ext uri="{FF2B5EF4-FFF2-40B4-BE49-F238E27FC236}">
                <a16:creationId xmlns:a16="http://schemas.microsoft.com/office/drawing/2014/main" id="{03353B46-69CE-460B-BFFF-A6ADC8959082}"/>
              </a:ext>
            </a:extLst>
          </p:cNvPr>
          <p:cNvSpPr txBox="1"/>
          <p:nvPr/>
        </p:nvSpPr>
        <p:spPr>
          <a:xfrm>
            <a:off x="2045369" y="6386445"/>
            <a:ext cx="7098631" cy="33855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white"/>
                </a:solidFill>
                <a:effectLst/>
                <a:uLnTx/>
                <a:uFillTx/>
                <a:latin typeface="Helvetica Neue"/>
                <a:ea typeface="游ゴシック" panose="020B0400000000000000" pitchFamily="50" charset="-128"/>
                <a:cs typeface="+mn-cs"/>
              </a:rPr>
              <a:t>長嶺由衣子先生 提供（</a:t>
            </a:r>
            <a:r>
              <a:rPr kumimoji="0" lang="en-US" altLang="ja-JP" sz="1600" b="0" i="0" u="none" strike="noStrike" kern="1200" cap="none" spc="0" normalizeH="0" baseline="0" noProof="0" dirty="0">
                <a:ln>
                  <a:noFill/>
                </a:ln>
                <a:solidFill>
                  <a:prstClr val="white"/>
                </a:solidFill>
                <a:effectLst/>
                <a:uLnTx/>
                <a:uFillTx/>
                <a:latin typeface="Helvetica Neue"/>
                <a:ea typeface="游ゴシック" panose="020B0400000000000000" pitchFamily="50" charset="-128"/>
                <a:cs typeface="+mn-cs"/>
              </a:rPr>
              <a:t>COVID-19</a:t>
            </a:r>
            <a:r>
              <a:rPr kumimoji="0" lang="ja-JP" altLang="en-US" sz="1600" b="0" i="0" u="none" strike="noStrike" kern="1200" cap="none" spc="0" normalizeH="0" baseline="0" noProof="0" dirty="0">
                <a:ln>
                  <a:noFill/>
                </a:ln>
                <a:solidFill>
                  <a:prstClr val="white"/>
                </a:solidFill>
                <a:effectLst/>
                <a:uLnTx/>
                <a:uFillTx/>
                <a:latin typeface="Helvetica Neue"/>
                <a:ea typeface="游ゴシック" panose="020B0400000000000000" pitchFamily="50" charset="-128"/>
                <a:cs typeface="+mn-cs"/>
              </a:rPr>
              <a:t>感染防護資材有志プロジェクト）</a:t>
            </a:r>
            <a:endParaRPr kumimoji="0"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785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04" fill="hold"/>
                                        <p:tgtEl>
                                          <p:spTgt spid="9"/>
                                        </p:tgtEl>
                                      </p:cBhvr>
                                    </p:cmd>
                                  </p:childTnLst>
                                </p:cTn>
                              </p:par>
                              <p:par>
                                <p:cTn id="7" presetID="1" presetClass="mediacall" presetSubtype="0" fill="hold" nodeType="withEffect">
                                  <p:stCondLst>
                                    <p:cond delay="0"/>
                                  </p:stCondLst>
                                  <p:childTnLst>
                                    <p:cmd type="call" cmd="playFrom(0.0)">
                                      <p:cBhvr>
                                        <p:cTn id="8" dur="284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介護_体位変換＿サージカルマスク強調">
            <a:hlinkClick r:id="" action="ppaction://media"/>
            <a:extLst>
              <a:ext uri="{FF2B5EF4-FFF2-40B4-BE49-F238E27FC236}">
                <a16:creationId xmlns:a16="http://schemas.microsoft.com/office/drawing/2014/main" id="{55C26157-508E-48E2-A212-D76450360D4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83413" y="1578913"/>
            <a:ext cx="4340516" cy="3472413"/>
          </a:xfrm>
          <a:prstGeom prst="rect">
            <a:avLst/>
          </a:prstGeom>
        </p:spPr>
      </p:pic>
      <p:pic>
        <p:nvPicPr>
          <p:cNvPr id="2" name="介護_体位変換＿標準強調">
            <a:hlinkClick r:id="" action="ppaction://media"/>
            <a:extLst>
              <a:ext uri="{FF2B5EF4-FFF2-40B4-BE49-F238E27FC236}">
                <a16:creationId xmlns:a16="http://schemas.microsoft.com/office/drawing/2014/main" id="{3D70DD5D-803F-4D96-82F9-4A07766F1F7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2211" y="1578914"/>
            <a:ext cx="4340515" cy="3472412"/>
          </a:xfrm>
          <a:prstGeom prst="rect">
            <a:avLst/>
          </a:prstGeom>
        </p:spPr>
      </p:pic>
      <p:sp>
        <p:nvSpPr>
          <p:cNvPr id="6" name="タイトル 1">
            <a:extLst>
              <a:ext uri="{FF2B5EF4-FFF2-40B4-BE49-F238E27FC236}">
                <a16:creationId xmlns:a16="http://schemas.microsoft.com/office/drawing/2014/main" id="{7C524646-DE26-425D-A741-47BFF8DD4475}"/>
              </a:ext>
            </a:extLst>
          </p:cNvPr>
          <p:cNvSpPr txBox="1">
            <a:spLocks/>
          </p:cNvSpPr>
          <p:nvPr/>
        </p:nvSpPr>
        <p:spPr>
          <a:xfrm>
            <a:off x="0" y="0"/>
            <a:ext cx="9144001" cy="720000"/>
          </a:xfrm>
          <a:prstGeom prst="rect">
            <a:avLst/>
          </a:prstGeom>
          <a:solidFill>
            <a:schemeClr val="accent1">
              <a:lumMod val="50000"/>
            </a:schemeClr>
          </a:solidFill>
        </p:spPr>
        <p:txBody>
          <a:bodyPr vert="horz" lIns="84406" tIns="42203" rIns="84406" bIns="42203"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844083" rtl="0" eaLnBrk="1" fontAlgn="auto" latinLnBrk="0" hangingPunct="1">
              <a:lnSpc>
                <a:spcPct val="9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咳嗽飛沫の軌跡　体位変換介助</a:t>
            </a:r>
            <a:endParaRPr kumimoji="1" lang="zh-TW"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endParaRPr>
          </a:p>
        </p:txBody>
      </p:sp>
      <p:sp>
        <p:nvSpPr>
          <p:cNvPr id="7" name="正方形/長方形 6">
            <a:extLst>
              <a:ext uri="{FF2B5EF4-FFF2-40B4-BE49-F238E27FC236}">
                <a16:creationId xmlns:a16="http://schemas.microsoft.com/office/drawing/2014/main" id="{7C6063D1-55F5-4C34-A9EF-0AA4773DA004}"/>
              </a:ext>
            </a:extLst>
          </p:cNvPr>
          <p:cNvSpPr/>
          <p:nvPr/>
        </p:nvSpPr>
        <p:spPr>
          <a:xfrm>
            <a:off x="4683415" y="5150423"/>
            <a:ext cx="4340514" cy="369332"/>
          </a:xfrm>
          <a:prstGeom prst="rect">
            <a:avLst/>
          </a:prstGeom>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患者がマスクを着用していた場合</a:t>
            </a:r>
          </a:p>
        </p:txBody>
      </p:sp>
      <p:sp>
        <p:nvSpPr>
          <p:cNvPr id="8" name="正方形/長方形 7">
            <a:extLst>
              <a:ext uri="{FF2B5EF4-FFF2-40B4-BE49-F238E27FC236}">
                <a16:creationId xmlns:a16="http://schemas.microsoft.com/office/drawing/2014/main" id="{F0B19D78-7B14-4F5E-9A8B-2275A4E8D814}"/>
              </a:ext>
            </a:extLst>
          </p:cNvPr>
          <p:cNvSpPr/>
          <p:nvPr/>
        </p:nvSpPr>
        <p:spPr>
          <a:xfrm>
            <a:off x="162212" y="5150423"/>
            <a:ext cx="4340515" cy="369332"/>
          </a:xfrm>
          <a:prstGeom prst="rect">
            <a:avLst/>
          </a:prstGeom>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患者がマスクを着用していない場合</a:t>
            </a:r>
          </a:p>
        </p:txBody>
      </p:sp>
      <p:sp>
        <p:nvSpPr>
          <p:cNvPr id="4" name="テキスト ボックス 3">
            <a:extLst>
              <a:ext uri="{FF2B5EF4-FFF2-40B4-BE49-F238E27FC236}">
                <a16:creationId xmlns:a16="http://schemas.microsoft.com/office/drawing/2014/main" id="{3AF45CB9-434B-4C7A-B57B-946D17A9FB57}"/>
              </a:ext>
            </a:extLst>
          </p:cNvPr>
          <p:cNvSpPr txBox="1"/>
          <p:nvPr/>
        </p:nvSpPr>
        <p:spPr>
          <a:xfrm>
            <a:off x="2045369" y="6386445"/>
            <a:ext cx="7098631" cy="33855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white"/>
                </a:solidFill>
                <a:effectLst/>
                <a:uLnTx/>
                <a:uFillTx/>
                <a:latin typeface="Helvetica Neue"/>
                <a:ea typeface="游ゴシック" panose="020B0400000000000000" pitchFamily="50" charset="-128"/>
                <a:cs typeface="+mn-cs"/>
              </a:rPr>
              <a:t>長嶺由衣子先生 提供（</a:t>
            </a:r>
            <a:r>
              <a:rPr kumimoji="0" lang="en-US" altLang="ja-JP" sz="1600" b="0" i="0" u="none" strike="noStrike" kern="1200" cap="none" spc="0" normalizeH="0" baseline="0" noProof="0" dirty="0">
                <a:ln>
                  <a:noFill/>
                </a:ln>
                <a:solidFill>
                  <a:prstClr val="white"/>
                </a:solidFill>
                <a:effectLst/>
                <a:uLnTx/>
                <a:uFillTx/>
                <a:latin typeface="Helvetica Neue"/>
                <a:ea typeface="游ゴシック" panose="020B0400000000000000" pitchFamily="50" charset="-128"/>
                <a:cs typeface="+mn-cs"/>
              </a:rPr>
              <a:t>COVID-19</a:t>
            </a:r>
            <a:r>
              <a:rPr kumimoji="0" lang="ja-JP" altLang="en-US" sz="1600" b="0" i="0" u="none" strike="noStrike" kern="1200" cap="none" spc="0" normalizeH="0" baseline="0" noProof="0" dirty="0">
                <a:ln>
                  <a:noFill/>
                </a:ln>
                <a:solidFill>
                  <a:prstClr val="white"/>
                </a:solidFill>
                <a:effectLst/>
                <a:uLnTx/>
                <a:uFillTx/>
                <a:latin typeface="Helvetica Neue"/>
                <a:ea typeface="游ゴシック" panose="020B0400000000000000" pitchFamily="50" charset="-128"/>
                <a:cs typeface="+mn-cs"/>
              </a:rPr>
              <a:t>感染防護資材有志プロジェクト）</a:t>
            </a:r>
            <a:endParaRPr kumimoji="0"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2029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4" fill="hold"/>
                                        <p:tgtEl>
                                          <p:spTgt spid="2"/>
                                        </p:tgtEl>
                                      </p:cBhvr>
                                    </p:cmd>
                                  </p:childTnLst>
                                </p:cTn>
                              </p:par>
                              <p:par>
                                <p:cTn id="7" presetID="1" presetClass="mediacall" presetSubtype="0" fill="hold" nodeType="withEffect">
                                  <p:stCondLst>
                                    <p:cond delay="0"/>
                                  </p:stCondLst>
                                  <p:childTnLst>
                                    <p:cmd type="call" cmd="playFrom(0.0)">
                                      <p:cBhvr>
                                        <p:cTn id="8" dur="39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介護_手引き歩行＿マスク無し強調">
            <a:hlinkClick r:id="" action="ppaction://media"/>
            <a:extLst>
              <a:ext uri="{FF2B5EF4-FFF2-40B4-BE49-F238E27FC236}">
                <a16:creationId xmlns:a16="http://schemas.microsoft.com/office/drawing/2014/main" id="{F92203C0-89C6-4E37-823C-BC37A6D752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2211" y="1594936"/>
            <a:ext cx="4340515" cy="3472412"/>
          </a:xfrm>
          <a:prstGeom prst="rect">
            <a:avLst/>
          </a:prstGeom>
        </p:spPr>
      </p:pic>
      <p:pic>
        <p:nvPicPr>
          <p:cNvPr id="3" name="介護_背後＿歩行時強調">
            <a:hlinkClick r:id="" action="ppaction://media"/>
            <a:extLst>
              <a:ext uri="{FF2B5EF4-FFF2-40B4-BE49-F238E27FC236}">
                <a16:creationId xmlns:a16="http://schemas.microsoft.com/office/drawing/2014/main" id="{A4FEA6E1-E2F7-49B7-9609-D56673B2AD4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83414" y="1594936"/>
            <a:ext cx="4340515" cy="3472412"/>
          </a:xfrm>
          <a:prstGeom prst="rect">
            <a:avLst/>
          </a:prstGeom>
        </p:spPr>
      </p:pic>
      <p:sp>
        <p:nvSpPr>
          <p:cNvPr id="6" name="タイトル 1">
            <a:extLst>
              <a:ext uri="{FF2B5EF4-FFF2-40B4-BE49-F238E27FC236}">
                <a16:creationId xmlns:a16="http://schemas.microsoft.com/office/drawing/2014/main" id="{7C524646-DE26-425D-A741-47BFF8DD4475}"/>
              </a:ext>
            </a:extLst>
          </p:cNvPr>
          <p:cNvSpPr txBox="1">
            <a:spLocks/>
          </p:cNvSpPr>
          <p:nvPr/>
        </p:nvSpPr>
        <p:spPr>
          <a:xfrm>
            <a:off x="0" y="0"/>
            <a:ext cx="9144001" cy="720000"/>
          </a:xfrm>
          <a:prstGeom prst="rect">
            <a:avLst/>
          </a:prstGeom>
          <a:solidFill>
            <a:schemeClr val="accent1">
              <a:lumMod val="50000"/>
            </a:schemeClr>
          </a:solidFill>
        </p:spPr>
        <p:txBody>
          <a:bodyPr vert="horz" lIns="84406" tIns="42203" rIns="84406" bIns="42203"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844083" rtl="0" eaLnBrk="1" fontAlgn="auto" latinLnBrk="0" hangingPunct="1">
              <a:lnSpc>
                <a:spcPct val="9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咳嗽飛沫の軌跡　歩行介助</a:t>
            </a:r>
            <a:endParaRPr kumimoji="1" lang="zh-TW"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endParaRPr>
          </a:p>
        </p:txBody>
      </p:sp>
      <p:sp>
        <p:nvSpPr>
          <p:cNvPr id="7" name="正方形/長方形 6">
            <a:extLst>
              <a:ext uri="{FF2B5EF4-FFF2-40B4-BE49-F238E27FC236}">
                <a16:creationId xmlns:a16="http://schemas.microsoft.com/office/drawing/2014/main" id="{7C6063D1-55F5-4C34-A9EF-0AA4773DA004}"/>
              </a:ext>
            </a:extLst>
          </p:cNvPr>
          <p:cNvSpPr/>
          <p:nvPr/>
        </p:nvSpPr>
        <p:spPr>
          <a:xfrm>
            <a:off x="4683415" y="5166445"/>
            <a:ext cx="4340514" cy="369332"/>
          </a:xfrm>
          <a:prstGeom prst="rect">
            <a:avLst/>
          </a:prstGeom>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後ろから歩行を解除した場合</a:t>
            </a:r>
          </a:p>
        </p:txBody>
      </p:sp>
      <p:sp>
        <p:nvSpPr>
          <p:cNvPr id="8" name="正方形/長方形 7">
            <a:extLst>
              <a:ext uri="{FF2B5EF4-FFF2-40B4-BE49-F238E27FC236}">
                <a16:creationId xmlns:a16="http://schemas.microsoft.com/office/drawing/2014/main" id="{F0B19D78-7B14-4F5E-9A8B-2275A4E8D814}"/>
              </a:ext>
            </a:extLst>
          </p:cNvPr>
          <p:cNvSpPr/>
          <p:nvPr/>
        </p:nvSpPr>
        <p:spPr>
          <a:xfrm>
            <a:off x="162212" y="5166445"/>
            <a:ext cx="4340515" cy="369332"/>
          </a:xfrm>
          <a:prstGeom prst="rect">
            <a:avLst/>
          </a:prstGeom>
        </p:spPr>
        <p:txBody>
          <a:bodyPr wrap="square">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前から手引き歩行を行った場合</a:t>
            </a:r>
          </a:p>
        </p:txBody>
      </p:sp>
      <p:sp>
        <p:nvSpPr>
          <p:cNvPr id="4" name="テキスト ボックス 3">
            <a:extLst>
              <a:ext uri="{FF2B5EF4-FFF2-40B4-BE49-F238E27FC236}">
                <a16:creationId xmlns:a16="http://schemas.microsoft.com/office/drawing/2014/main" id="{13862CA4-46E7-4F1D-9F65-0EAFE389A047}"/>
              </a:ext>
            </a:extLst>
          </p:cNvPr>
          <p:cNvSpPr txBox="1"/>
          <p:nvPr/>
        </p:nvSpPr>
        <p:spPr>
          <a:xfrm>
            <a:off x="2045369" y="6386445"/>
            <a:ext cx="7098631" cy="33855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white"/>
                </a:solidFill>
                <a:effectLst/>
                <a:uLnTx/>
                <a:uFillTx/>
                <a:latin typeface="Helvetica Neue"/>
                <a:ea typeface="游ゴシック" panose="020B0400000000000000" pitchFamily="50" charset="-128"/>
                <a:cs typeface="+mn-cs"/>
              </a:rPr>
              <a:t>長嶺由衣子先生 提供（</a:t>
            </a:r>
            <a:r>
              <a:rPr kumimoji="0" lang="en-US" altLang="ja-JP" sz="1600" b="0" i="0" u="none" strike="noStrike" kern="1200" cap="none" spc="0" normalizeH="0" baseline="0" noProof="0" dirty="0">
                <a:ln>
                  <a:noFill/>
                </a:ln>
                <a:solidFill>
                  <a:prstClr val="white"/>
                </a:solidFill>
                <a:effectLst/>
                <a:uLnTx/>
                <a:uFillTx/>
                <a:latin typeface="Helvetica Neue"/>
                <a:ea typeface="游ゴシック" panose="020B0400000000000000" pitchFamily="50" charset="-128"/>
                <a:cs typeface="+mn-cs"/>
              </a:rPr>
              <a:t>COVID-19</a:t>
            </a:r>
            <a:r>
              <a:rPr kumimoji="0" lang="ja-JP" altLang="en-US" sz="1600" b="0" i="0" u="none" strike="noStrike" kern="1200" cap="none" spc="0" normalizeH="0" baseline="0" noProof="0" dirty="0">
                <a:ln>
                  <a:noFill/>
                </a:ln>
                <a:solidFill>
                  <a:prstClr val="white"/>
                </a:solidFill>
                <a:effectLst/>
                <a:uLnTx/>
                <a:uFillTx/>
                <a:latin typeface="Helvetica Neue"/>
                <a:ea typeface="游ゴシック" panose="020B0400000000000000" pitchFamily="50" charset="-128"/>
                <a:cs typeface="+mn-cs"/>
              </a:rPr>
              <a:t>感染防護資材有志プロジェクト）</a:t>
            </a:r>
            <a:endParaRPr kumimoji="0"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373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44" fill="hold"/>
                                        <p:tgtEl>
                                          <p:spTgt spid="2"/>
                                        </p:tgtEl>
                                      </p:cBhvr>
                                    </p:cmd>
                                  </p:childTnLst>
                                </p:cTn>
                              </p:par>
                              <p:par>
                                <p:cTn id="7" presetID="1" presetClass="mediacall" presetSubtype="0" fill="hold" nodeType="withEffect">
                                  <p:stCondLst>
                                    <p:cond delay="0"/>
                                  </p:stCondLst>
                                  <p:childTnLst>
                                    <p:cmd type="call" cmd="playFrom(0.0)">
                                      <p:cBhvr>
                                        <p:cTn id="8" dur="237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317992" y="886073"/>
            <a:ext cx="8508016" cy="5641475"/>
          </a:xfrm>
          <a:prstGeom prst="rect">
            <a:avLst/>
          </a:prstGeom>
        </p:spPr>
        <p:txBody>
          <a:bodyPr vert="horz" lIns="84406" tIns="42203" rIns="84406" bIns="42203"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844083" rtl="0" eaLnBrk="1" fontAlgn="auto" latinLnBrk="0" hangingPunct="1">
              <a:lnSpc>
                <a:spcPct val="100000"/>
              </a:lnSpc>
              <a:spcBef>
                <a:spcPts val="554"/>
              </a:spcBef>
              <a:spcAft>
                <a:spcPts val="0"/>
              </a:spcAft>
              <a:buClrTx/>
              <a:buSzTx/>
              <a:buFont typeface="Arial" pitchFamily="34" charset="0"/>
              <a:buNone/>
              <a:tabLst/>
              <a:defRPr/>
            </a:pPr>
            <a:r>
              <a:rPr kumimoji="1" lang="ja-JP" altLang="en-US" sz="24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手指衛生の徹底</a:t>
            </a:r>
            <a:endParaRPr kumimoji="1" lang="ja-JP" altLang="en-US" sz="2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554"/>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適切なタイミング（入居者への接触前・接触後、入居環境への接触後）に手指衛生を行うこと。明らかな手指の汚染がなければ、アルコールによる消毒で１５秒で失活する。</a:t>
            </a:r>
          </a:p>
          <a:p>
            <a:pPr marL="0" marR="0" lvl="0" indent="0" algn="l" defTabSz="844083" rtl="0" eaLnBrk="1" fontAlgn="auto" latinLnBrk="0" hangingPunct="1">
              <a:lnSpc>
                <a:spcPct val="100000"/>
              </a:lnSpc>
              <a:spcBef>
                <a:spcPts val="1800"/>
              </a:spcBef>
              <a:spcAft>
                <a:spcPts val="0"/>
              </a:spcAft>
              <a:buClrTx/>
              <a:buSzTx/>
              <a:buFont typeface="Arial" pitchFamily="34" charset="0"/>
              <a:buNone/>
              <a:tabLst/>
              <a:defRPr/>
            </a:pPr>
            <a:r>
              <a:rPr kumimoji="1" lang="ja-JP" altLang="en-US" sz="24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ユニバーサルマスキング</a:t>
            </a:r>
            <a:endParaRPr kumimoji="1" lang="ja-JP" altLang="en-US" sz="2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554"/>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感染者は、症状出現の２～４日前からウイルスを排出している。症状だけで入居者を見分けることはできない。医療と介護の現場においては、すべての医療従事者、訪問者はマスクを着用する。 入居者も共用空間ではマスク着用を促す。</a:t>
            </a:r>
          </a:p>
          <a:p>
            <a:pPr marL="0" marR="0" lvl="0" indent="0" algn="l" defTabSz="844083" rtl="0" eaLnBrk="1" fontAlgn="auto" latinLnBrk="0" hangingPunct="1">
              <a:lnSpc>
                <a:spcPct val="100000"/>
              </a:lnSpc>
              <a:spcBef>
                <a:spcPts val="1662"/>
              </a:spcBef>
              <a:spcAft>
                <a:spcPts val="0"/>
              </a:spcAft>
              <a:buClrTx/>
              <a:buSzTx/>
              <a:buFont typeface="Arial" pitchFamily="34" charset="0"/>
              <a:buNone/>
              <a:tabLst/>
              <a:defRPr/>
            </a:pPr>
            <a:r>
              <a:rPr kumimoji="1" lang="ja-JP" altLang="en-US" sz="24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エプロン・ガウンの着用</a:t>
            </a:r>
            <a:endParaRPr kumimoji="1" lang="ja-JP" altLang="en-US" sz="2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554"/>
              </a:spcBef>
              <a:spcAft>
                <a:spcPts val="0"/>
              </a:spcAft>
              <a:buClrTx/>
              <a:buSzTx/>
              <a:buFont typeface="Arial" pitchFamily="34" charset="0"/>
              <a:buNone/>
              <a:tabLst/>
              <a:defRPr/>
            </a:pPr>
            <a:r>
              <a:rPr kumimoji="1" lang="en-US" altLang="ja-JP"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COVID-19</a:t>
            </a: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が疑われる入居者または濃厚接触者、疑われる症状を有する入居者に対して身体密着のあるケアを提供するときは、袖付きのガウンを着用する。</a:t>
            </a:r>
            <a:endPar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1662"/>
              </a:spcBef>
              <a:spcAft>
                <a:spcPts val="0"/>
              </a:spcAft>
              <a:buClrTx/>
              <a:buSzTx/>
              <a:buFont typeface="Arial" pitchFamily="34" charset="0"/>
              <a:buNone/>
              <a:tabLst/>
              <a:defRPr/>
            </a:pPr>
            <a:r>
              <a:rPr kumimoji="1" lang="ja-JP" altLang="en-US" sz="24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定期的な環境消毒</a:t>
            </a:r>
            <a:endParaRPr kumimoji="1" lang="ja-JP" altLang="en-US" sz="2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554"/>
              </a:spcBef>
              <a:spcAft>
                <a:spcPts val="0"/>
              </a:spcAft>
              <a:buClrTx/>
              <a:buSzTx/>
              <a:buFont typeface="Arial" pitchFamily="34" charset="0"/>
              <a:buNone/>
              <a:tabLst/>
              <a:defRPr/>
            </a:pPr>
            <a:r>
              <a:rPr kumimoji="1" lang="ja-JP" altLang="en-US" sz="1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ドアノブ、テーブル、椅子、照明などのスイッチ、洗面台、トイレなど高頻度接触面については、１日複数回の消毒を実施する。布の表面で２日、ガラス表面で４日、プラスチック表面で７日にわたりウイルス培養が陽性との報告も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185738" marR="0" lvl="0" indent="-185738" algn="r" defTabSz="844083" rtl="0" eaLnBrk="1" fontAlgn="auto" latinLnBrk="0" hangingPunct="1">
              <a:lnSpc>
                <a:spcPct val="100000"/>
              </a:lnSpc>
              <a:spcBef>
                <a:spcPts val="554"/>
              </a:spcBef>
              <a:spcAft>
                <a:spcPts val="0"/>
              </a:spcAft>
              <a:buClrTx/>
              <a:buSzTx/>
              <a:buFont typeface="Arial" pitchFamily="34" charset="0"/>
              <a:buNone/>
              <a:tabLst/>
              <a:defRPr/>
            </a:pP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Lancet Microbe. 2020 May;1(1):e10. </a:t>
            </a:r>
            <a:r>
              <a:rPr kumimoji="1" lang="en-US" altLang="ja-JP" sz="1200" b="0" i="0" u="none" strike="noStrike" kern="1200" cap="none" spc="0" normalizeH="0" baseline="0" noProof="0" dirty="0" err="1">
                <a:ln>
                  <a:noFill/>
                </a:ln>
                <a:solidFill>
                  <a:srgbClr val="000000"/>
                </a:solidFill>
                <a:effectLst/>
                <a:uLnTx/>
                <a:uFillTx/>
                <a:latin typeface="游ゴシック" panose="020B0400000000000000" pitchFamily="50" charset="-128"/>
                <a:ea typeface="游ゴシック" panose="020B0400000000000000" pitchFamily="50" charset="-128"/>
                <a:cs typeface="+mn-cs"/>
              </a:rPr>
              <a:t>doi</a:t>
            </a: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10.1016/S2666-5247(20)30003-3. </a:t>
            </a:r>
            <a:r>
              <a:rPr kumimoji="1" lang="en-US" altLang="ja-JP" sz="1200" b="0" i="0" u="none" strike="noStrike" kern="1200" cap="none" spc="0" normalizeH="0" baseline="0" noProof="0" dirty="0" err="1">
                <a:ln>
                  <a:noFill/>
                </a:ln>
                <a:solidFill>
                  <a:srgbClr val="000000"/>
                </a:solidFill>
                <a:effectLst/>
                <a:uLnTx/>
                <a:uFillTx/>
                <a:latin typeface="游ゴシック" panose="020B0400000000000000" pitchFamily="50" charset="-128"/>
                <a:ea typeface="游ゴシック" panose="020B0400000000000000" pitchFamily="50" charset="-128"/>
                <a:cs typeface="+mn-cs"/>
              </a:rPr>
              <a:t>Epub</a:t>
            </a: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2020 Apr 2.</a:t>
            </a:r>
            <a:endPar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6" name="正方形/長方形 5"/>
          <p:cNvSpPr/>
          <p:nvPr/>
        </p:nvSpPr>
        <p:spPr>
          <a:xfrm>
            <a:off x="317992" y="1278984"/>
            <a:ext cx="7311581" cy="33231"/>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32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1" name="正方形/長方形 10"/>
          <p:cNvSpPr/>
          <p:nvPr/>
        </p:nvSpPr>
        <p:spPr>
          <a:xfrm>
            <a:off x="317992" y="2761849"/>
            <a:ext cx="7311581" cy="33231"/>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32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317992" y="4267690"/>
            <a:ext cx="7311581" cy="33231"/>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32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
        <p:nvSpPr>
          <p:cNvPr id="9" name="タイトル 1">
            <a:extLst>
              <a:ext uri="{FF2B5EF4-FFF2-40B4-BE49-F238E27FC236}">
                <a16:creationId xmlns:a16="http://schemas.microsoft.com/office/drawing/2014/main" id="{70864825-6BCC-4D45-8711-483DE92A930B}"/>
              </a:ext>
            </a:extLst>
          </p:cNvPr>
          <p:cNvSpPr>
            <a:spLocks noGrp="1"/>
          </p:cNvSpPr>
          <p:nvPr>
            <p:ph type="title"/>
          </p:nvPr>
        </p:nvSpPr>
        <p:spPr>
          <a:xfrm>
            <a:off x="0" y="0"/>
            <a:ext cx="9144000" cy="720000"/>
          </a:xfrm>
          <a:solidFill>
            <a:schemeClr val="accent1">
              <a:lumMod val="50000"/>
            </a:schemeClr>
          </a:solidFill>
        </p:spPr>
        <p:txBody>
          <a:bodyPr>
            <a:normAutofit/>
          </a:bodyPr>
          <a:lstStyle/>
          <a:p>
            <a:pPr algn="ctr"/>
            <a:r>
              <a:rPr lang="en-US" altLang="ja-JP" sz="2800" b="1" dirty="0">
                <a:solidFill>
                  <a:schemeClr val="bg1"/>
                </a:solidFill>
                <a:latin typeface="+mn-ea"/>
                <a:ea typeface="+mn-ea"/>
              </a:rPr>
              <a:t>COVID-19</a:t>
            </a:r>
            <a:r>
              <a:rPr lang="ja-JP" altLang="en-US" sz="2800" b="1" dirty="0">
                <a:solidFill>
                  <a:schemeClr val="bg1"/>
                </a:solidFill>
                <a:latin typeface="+mn-ea"/>
                <a:ea typeface="+mn-ea"/>
              </a:rPr>
              <a:t>の地域流行を見据えた施設内感染対策</a:t>
            </a:r>
          </a:p>
        </p:txBody>
      </p:sp>
      <p:sp>
        <p:nvSpPr>
          <p:cNvPr id="2" name="正方形/長方形 1">
            <a:extLst>
              <a:ext uri="{FF2B5EF4-FFF2-40B4-BE49-F238E27FC236}">
                <a16:creationId xmlns:a16="http://schemas.microsoft.com/office/drawing/2014/main" id="{11CFC6F1-141F-4EF0-89A7-8DEB13D364F5}"/>
              </a:ext>
            </a:extLst>
          </p:cNvPr>
          <p:cNvSpPr/>
          <p:nvPr/>
        </p:nvSpPr>
        <p:spPr>
          <a:xfrm>
            <a:off x="317992" y="5478816"/>
            <a:ext cx="7311581" cy="33231"/>
          </a:xfrm>
          <a:prstGeom prst="rect">
            <a:avLst/>
          </a:prstGeom>
          <a:gradFill flip="none" rotWithShape="1">
            <a:gsLst>
              <a:gs pos="0">
                <a:schemeClr val="tx2">
                  <a:lumMod val="50000"/>
                </a:schemeClr>
              </a:gs>
              <a:gs pos="100000">
                <a:schemeClr val="bg1"/>
              </a:gs>
              <a:gs pos="58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332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82800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338312" y="1211193"/>
            <a:ext cx="8653288" cy="5011187"/>
          </a:xfrm>
          <a:prstGeom prst="rect">
            <a:avLst/>
          </a:prstGeom>
        </p:spPr>
        <p:txBody>
          <a:bodyPr vert="horz" lIns="84406" tIns="42203" rIns="84406" bIns="42203"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844083" rtl="0" eaLnBrk="1" fontAlgn="auto" latinLnBrk="0" hangingPunct="1">
              <a:lnSpc>
                <a:spcPct val="200000"/>
              </a:lnSpc>
              <a:spcBef>
                <a:spcPts val="554"/>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原則として聴診、血圧測定などは行わない。問診と触診を基本。</a:t>
            </a:r>
          </a:p>
          <a:p>
            <a:pPr marL="342900" marR="0" lvl="0" indent="-342900" algn="l" defTabSz="844083" rtl="0" eaLnBrk="1" fontAlgn="auto" latinLnBrk="0" hangingPunct="1">
              <a:lnSpc>
                <a:spcPct val="200000"/>
              </a:lnSpc>
              <a:spcBef>
                <a:spcPts val="554"/>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施設内に物品を持ち込まない。持ち出さない（紙一枚でも！）</a:t>
            </a:r>
          </a:p>
          <a:p>
            <a:pPr marL="342900" marR="0" lvl="0" indent="-342900" algn="l" defTabSz="844083" rtl="0" eaLnBrk="1" fontAlgn="auto" latinLnBrk="0" hangingPunct="1">
              <a:lnSpc>
                <a:spcPct val="200000"/>
              </a:lnSpc>
              <a:spcBef>
                <a:spcPts val="554"/>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不明な点が生じたら、早めに専門家（ＩＣＮ？）に確認（放置しない）</a:t>
            </a:r>
          </a:p>
          <a:p>
            <a:pPr marL="342900" marR="0" lvl="0" indent="-342900" algn="l" defTabSz="844083" rtl="0" eaLnBrk="1" fontAlgn="auto" latinLnBrk="0" hangingPunct="1">
              <a:lnSpc>
                <a:spcPct val="200000"/>
              </a:lnSpc>
              <a:spcBef>
                <a:spcPts val="554"/>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無理しない（させない）、深追いしない。迷ったら退くの原則。</a:t>
            </a:r>
          </a:p>
          <a:p>
            <a:pPr marL="342900" marR="0" lvl="0" indent="-342900" algn="l" defTabSz="844083" rtl="0" eaLnBrk="1" fontAlgn="auto" latinLnBrk="0" hangingPunct="1">
              <a:lnSpc>
                <a:spcPct val="200000"/>
              </a:lnSpc>
              <a:spcBef>
                <a:spcPts val="554"/>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自主トレが可能な利用者には、パンフレットや張り紙を準備。</a:t>
            </a:r>
          </a:p>
          <a:p>
            <a:pPr marL="342900" marR="0" lvl="0" indent="-342900" algn="l" defTabSz="844083" rtl="0" eaLnBrk="1" fontAlgn="auto" latinLnBrk="0" hangingPunct="1">
              <a:lnSpc>
                <a:spcPct val="200000"/>
              </a:lnSpc>
              <a:spcBef>
                <a:spcPts val="554"/>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安全管理が難しそうであれば立位練習は避ける（転倒に気づきにくい） </a:t>
            </a:r>
          </a:p>
          <a:p>
            <a:pPr marL="342900" marR="0" lvl="0" indent="-342900" algn="l" defTabSz="844083" rtl="0" eaLnBrk="1" fontAlgn="auto" latinLnBrk="0" hangingPunct="1">
              <a:lnSpc>
                <a:spcPct val="200000"/>
              </a:lnSpc>
              <a:spcBef>
                <a:spcPts val="554"/>
              </a:spcBef>
              <a:spcAft>
                <a:spcPts val="0"/>
              </a:spcAft>
              <a:buClrTx/>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困ったことや不明な内容はみんなで共有する</a:t>
            </a:r>
          </a:p>
        </p:txBody>
      </p:sp>
      <p:sp>
        <p:nvSpPr>
          <p:cNvPr id="9" name="タイトル 1">
            <a:extLst>
              <a:ext uri="{FF2B5EF4-FFF2-40B4-BE49-F238E27FC236}">
                <a16:creationId xmlns:a16="http://schemas.microsoft.com/office/drawing/2014/main" id="{70864825-6BCC-4D45-8711-483DE92A930B}"/>
              </a:ext>
            </a:extLst>
          </p:cNvPr>
          <p:cNvSpPr>
            <a:spLocks noGrp="1"/>
          </p:cNvSpPr>
          <p:nvPr>
            <p:ph type="title"/>
          </p:nvPr>
        </p:nvSpPr>
        <p:spPr>
          <a:xfrm>
            <a:off x="0" y="0"/>
            <a:ext cx="9144000" cy="720000"/>
          </a:xfrm>
          <a:solidFill>
            <a:schemeClr val="accent1">
              <a:lumMod val="50000"/>
            </a:schemeClr>
          </a:solidFill>
        </p:spPr>
        <p:txBody>
          <a:bodyPr>
            <a:normAutofit/>
          </a:bodyPr>
          <a:lstStyle/>
          <a:p>
            <a:pPr algn="ctr"/>
            <a:r>
              <a:rPr lang="en-US" altLang="ja-JP" sz="2800" b="1" dirty="0">
                <a:solidFill>
                  <a:schemeClr val="bg1"/>
                </a:solidFill>
                <a:latin typeface="+mn-ea"/>
                <a:ea typeface="+mn-ea"/>
              </a:rPr>
              <a:t>COVID-19</a:t>
            </a:r>
            <a:r>
              <a:rPr lang="ja-JP" altLang="en-US" sz="2800" b="1" dirty="0">
                <a:solidFill>
                  <a:schemeClr val="bg1"/>
                </a:solidFill>
                <a:latin typeface="+mn-ea"/>
                <a:ea typeface="+mn-ea"/>
              </a:rPr>
              <a:t>が疑われる入居者のケアの実際</a:t>
            </a:r>
          </a:p>
        </p:txBody>
      </p:sp>
    </p:spTree>
    <p:extLst>
      <p:ext uri="{BB962C8B-B14F-4D97-AF65-F5344CB8AC3E}">
        <p14:creationId xmlns:p14="http://schemas.microsoft.com/office/powerpoint/2010/main" val="311771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70864825-6BCC-4D45-8711-483DE92A930B}"/>
              </a:ext>
            </a:extLst>
          </p:cNvPr>
          <p:cNvSpPr>
            <a:spLocks noGrp="1"/>
          </p:cNvSpPr>
          <p:nvPr>
            <p:ph type="title"/>
          </p:nvPr>
        </p:nvSpPr>
        <p:spPr>
          <a:xfrm>
            <a:off x="0" y="0"/>
            <a:ext cx="9144000" cy="720000"/>
          </a:xfrm>
          <a:solidFill>
            <a:schemeClr val="accent1">
              <a:lumMod val="50000"/>
            </a:schemeClr>
          </a:solidFill>
        </p:spPr>
        <p:txBody>
          <a:bodyPr>
            <a:normAutofit/>
          </a:bodyPr>
          <a:lstStyle/>
          <a:p>
            <a:r>
              <a:rPr lang="ja-JP" altLang="en-US" sz="3600" b="1" dirty="0">
                <a:solidFill>
                  <a:schemeClr val="bg1"/>
                </a:solidFill>
                <a:latin typeface="游ゴシック" panose="020B0400000000000000" pitchFamily="50" charset="-128"/>
                <a:ea typeface="游ゴシック" panose="020B0400000000000000" pitchFamily="50" charset="-128"/>
              </a:rPr>
              <a:t>患者接触時のリスク評価と対応</a:t>
            </a:r>
          </a:p>
        </p:txBody>
      </p:sp>
      <p:graphicFrame>
        <p:nvGraphicFramePr>
          <p:cNvPr id="3" name="表 3">
            <a:extLst>
              <a:ext uri="{FF2B5EF4-FFF2-40B4-BE49-F238E27FC236}">
                <a16:creationId xmlns:a16="http://schemas.microsoft.com/office/drawing/2014/main" id="{2EF1DB19-A955-4D5E-B878-1791ED73DB32}"/>
              </a:ext>
            </a:extLst>
          </p:cNvPr>
          <p:cNvGraphicFramePr>
            <a:graphicFrameLocks noGrp="1"/>
          </p:cNvGraphicFramePr>
          <p:nvPr/>
        </p:nvGraphicFramePr>
        <p:xfrm>
          <a:off x="302216" y="909262"/>
          <a:ext cx="8462077" cy="4204127"/>
        </p:xfrm>
        <a:graphic>
          <a:graphicData uri="http://schemas.openxmlformats.org/drawingml/2006/table">
            <a:tbl>
              <a:tblPr firstRow="1" bandRow="1">
                <a:tableStyleId>{5940675A-B579-460E-94D1-54222C63F5DA}</a:tableStyleId>
              </a:tblPr>
              <a:tblGrid>
                <a:gridCol w="727687">
                  <a:extLst>
                    <a:ext uri="{9D8B030D-6E8A-4147-A177-3AD203B41FA5}">
                      <a16:colId xmlns:a16="http://schemas.microsoft.com/office/drawing/2014/main" val="2037302013"/>
                    </a:ext>
                  </a:extLst>
                </a:gridCol>
                <a:gridCol w="1645920">
                  <a:extLst>
                    <a:ext uri="{9D8B030D-6E8A-4147-A177-3AD203B41FA5}">
                      <a16:colId xmlns:a16="http://schemas.microsoft.com/office/drawing/2014/main" val="4105278684"/>
                    </a:ext>
                  </a:extLst>
                </a:gridCol>
                <a:gridCol w="3044235">
                  <a:extLst>
                    <a:ext uri="{9D8B030D-6E8A-4147-A177-3AD203B41FA5}">
                      <a16:colId xmlns:a16="http://schemas.microsoft.com/office/drawing/2014/main" val="1232229535"/>
                    </a:ext>
                  </a:extLst>
                </a:gridCol>
                <a:gridCol w="3044235">
                  <a:extLst>
                    <a:ext uri="{9D8B030D-6E8A-4147-A177-3AD203B41FA5}">
                      <a16:colId xmlns:a16="http://schemas.microsoft.com/office/drawing/2014/main" val="1252059838"/>
                    </a:ext>
                  </a:extLst>
                </a:gridCol>
              </a:tblGrid>
              <a:tr h="377636">
                <a:tc rowSpan="2" gridSpan="2">
                  <a:txBody>
                    <a:bodyPr/>
                    <a:lstStyle/>
                    <a:p>
                      <a:endParaRPr kumimoji="1" lang="ja-JP" altLang="en-US" dirty="0">
                        <a:latin typeface="游ゴシック" panose="020B0400000000000000" pitchFamily="50" charset="-128"/>
                        <a:ea typeface="游ゴシック" panose="020B0400000000000000" pitchFamily="50" charset="-128"/>
                      </a:endParaRPr>
                    </a:p>
                  </a:txBody>
                  <a:tcPr/>
                </a:tc>
                <a:tc rowSpan="2" hMerge="1">
                  <a:txBody>
                    <a:bodyPr/>
                    <a:lstStyle/>
                    <a:p>
                      <a:endParaRPr kumimoji="1" lang="ja-JP" altLang="en-US" dirty="0"/>
                    </a:p>
                  </a:txBody>
                  <a:tcPr/>
                </a:tc>
                <a:tc gridSpan="2">
                  <a:txBody>
                    <a:bodyPr/>
                    <a:lstStyle/>
                    <a:p>
                      <a:pPr algn="ctr"/>
                      <a:r>
                        <a:rPr kumimoji="1" lang="ja-JP" altLang="en-US" sz="2400" b="1" dirty="0">
                          <a:solidFill>
                            <a:schemeClr val="bg1"/>
                          </a:solidFill>
                          <a:latin typeface="游ゴシック" panose="020B0400000000000000" pitchFamily="50" charset="-128"/>
                          <a:ea typeface="游ゴシック" panose="020B0400000000000000" pitchFamily="50" charset="-128"/>
                        </a:rPr>
                        <a:t>患者</a:t>
                      </a:r>
                    </a:p>
                  </a:txBody>
                  <a:tcPr anchor="ctr">
                    <a:solidFill>
                      <a:schemeClr val="accent3">
                        <a:lumMod val="50000"/>
                      </a:schemeClr>
                    </a:solidFill>
                  </a:tcPr>
                </a:tc>
                <a:tc hMerge="1">
                  <a:txBody>
                    <a:bodyPr/>
                    <a:lstStyle/>
                    <a:p>
                      <a:endParaRPr kumimoji="1" lang="ja-JP" altLang="en-US" dirty="0"/>
                    </a:p>
                  </a:txBody>
                  <a:tcPr/>
                </a:tc>
                <a:extLst>
                  <a:ext uri="{0D108BD9-81ED-4DB2-BD59-A6C34878D82A}">
                    <a16:rowId xmlns:a16="http://schemas.microsoft.com/office/drawing/2014/main" val="3453829441"/>
                  </a:ext>
                </a:extLst>
              </a:tr>
              <a:tr h="535275">
                <a:tc gridSpan="2" vMerge="1">
                  <a:txBody>
                    <a:bodyPr/>
                    <a:lstStyle/>
                    <a:p>
                      <a:endParaRPr kumimoji="1" lang="ja-JP" altLang="en-US" dirty="0"/>
                    </a:p>
                  </a:txBody>
                  <a:tcPr/>
                </a:tc>
                <a:tc hMerge="1" vMerge="1">
                  <a:txBody>
                    <a:bodyPr/>
                    <a:lstStyle/>
                    <a:p>
                      <a:endParaRPr kumimoji="1" lang="ja-JP" altLang="en-US" dirty="0"/>
                    </a:p>
                  </a:txBody>
                  <a:tcPr/>
                </a:tc>
                <a:tc>
                  <a:txBody>
                    <a:bodyP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マスクなし</a:t>
                      </a:r>
                    </a:p>
                  </a:txBody>
                  <a:tcPr anchor="ctr">
                    <a:solidFill>
                      <a:schemeClr val="accent3">
                        <a:lumMod val="75000"/>
                      </a:schemeClr>
                    </a:solidFill>
                  </a:tcPr>
                </a:tc>
                <a:tc>
                  <a:txBody>
                    <a:bodyP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マスクあり</a:t>
                      </a:r>
                    </a:p>
                  </a:txBody>
                  <a:tcPr anchor="ctr">
                    <a:solidFill>
                      <a:schemeClr val="accent3">
                        <a:lumMod val="75000"/>
                      </a:schemeClr>
                    </a:solidFill>
                  </a:tcPr>
                </a:tc>
                <a:extLst>
                  <a:ext uri="{0D108BD9-81ED-4DB2-BD59-A6C34878D82A}">
                    <a16:rowId xmlns:a16="http://schemas.microsoft.com/office/drawing/2014/main" val="3045754139"/>
                  </a:ext>
                </a:extLst>
              </a:tr>
              <a:tr h="802913">
                <a:tc rowSpan="4">
                  <a:txBody>
                    <a:bodyPr/>
                    <a:lstStyle/>
                    <a:p>
                      <a:pPr algn="ctr"/>
                      <a:r>
                        <a:rPr kumimoji="1" lang="ja-JP" altLang="en-US" sz="2400" dirty="0">
                          <a:solidFill>
                            <a:schemeClr val="bg1"/>
                          </a:solidFill>
                        </a:rPr>
                        <a:t>医療・介護従事者</a:t>
                      </a:r>
                    </a:p>
                  </a:txBody>
                  <a:tcPr vert="eaVert" anchor="ctr">
                    <a:solidFill>
                      <a:schemeClr val="accent3">
                        <a:lumMod val="50000"/>
                      </a:schemeClr>
                    </a:solidFill>
                  </a:tcPr>
                </a:tc>
                <a:tc>
                  <a:txBody>
                    <a:bodyP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マスクなし</a:t>
                      </a:r>
                    </a:p>
                  </a:txBody>
                  <a:tcPr anchor="ctr">
                    <a:solidFill>
                      <a:schemeClr val="accent3">
                        <a:lumMod val="75000"/>
                      </a:schemeClr>
                    </a:solidFill>
                  </a:tcPr>
                </a:tc>
                <a:tc>
                  <a:txBody>
                    <a:bodyPr/>
                    <a:lstStyle/>
                    <a:p>
                      <a:pPr algn="ctr"/>
                      <a:r>
                        <a:rPr kumimoji="1" lang="ja-JP" altLang="en-US" dirty="0">
                          <a:latin typeface="游ゴシック" panose="020B0400000000000000" pitchFamily="50" charset="-128"/>
                          <a:ea typeface="游ゴシック" panose="020B0400000000000000" pitchFamily="50" charset="-128"/>
                        </a:rPr>
                        <a:t>高リスク</a:t>
                      </a:r>
                      <a:endParaRPr kumimoji="1" lang="en-US" altLang="ja-JP" dirty="0">
                        <a:latin typeface="游ゴシック" panose="020B0400000000000000" pitchFamily="50" charset="-128"/>
                        <a:ea typeface="游ゴシック" panose="020B0400000000000000" pitchFamily="50" charset="-128"/>
                      </a:endParaRPr>
                    </a:p>
                    <a:p>
                      <a:pPr algn="ctr"/>
                      <a:r>
                        <a:rPr kumimoji="1" lang="ja-JP" altLang="en-US" sz="1400" dirty="0">
                          <a:latin typeface="游ゴシック" panose="020B0400000000000000" pitchFamily="50" charset="-128"/>
                          <a:ea typeface="游ゴシック" panose="020B0400000000000000" pitchFamily="50" charset="-128"/>
                        </a:rPr>
                        <a:t>最終曝露日より</a:t>
                      </a:r>
                      <a:r>
                        <a:rPr kumimoji="1" lang="en-US" altLang="ja-JP" sz="1400" dirty="0">
                          <a:latin typeface="游ゴシック" panose="020B0400000000000000" pitchFamily="50" charset="-128"/>
                          <a:ea typeface="游ゴシック" panose="020B0400000000000000" pitchFamily="50" charset="-128"/>
                        </a:rPr>
                        <a:t>14</a:t>
                      </a:r>
                      <a:r>
                        <a:rPr kumimoji="1" lang="ja-JP" altLang="en-US" sz="1400" dirty="0">
                          <a:latin typeface="游ゴシック" panose="020B0400000000000000" pitchFamily="50" charset="-128"/>
                          <a:ea typeface="游ゴシック" panose="020B0400000000000000" pitchFamily="50" charset="-128"/>
                        </a:rPr>
                        <a:t>日間の就労制限</a:t>
                      </a:r>
                    </a:p>
                  </a:txBody>
                  <a:tcPr anchor="ctr">
                    <a:solidFill>
                      <a:schemeClr val="accent2">
                        <a:lumMod val="20000"/>
                        <a:lumOff val="80000"/>
                      </a:schemeClr>
                    </a:solidFill>
                  </a:tcPr>
                </a:tc>
                <a:tc>
                  <a:txBody>
                    <a:bodyPr/>
                    <a:lstStyle/>
                    <a:p>
                      <a:pPr algn="ctr"/>
                      <a:r>
                        <a:rPr kumimoji="1" lang="ja-JP" altLang="en-US" dirty="0">
                          <a:latin typeface="游ゴシック" panose="020B0400000000000000" pitchFamily="50" charset="-128"/>
                          <a:ea typeface="游ゴシック" panose="020B0400000000000000" pitchFamily="50" charset="-128"/>
                        </a:rPr>
                        <a:t>中リスク</a:t>
                      </a:r>
                      <a:endParaRPr kumimoji="1" lang="en-US" altLang="ja-JP" dirty="0">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游ゴシック" panose="020B0400000000000000" pitchFamily="50" charset="-128"/>
                          <a:ea typeface="游ゴシック" panose="020B0400000000000000" pitchFamily="50" charset="-128"/>
                        </a:rPr>
                        <a:t>最終曝露日より</a:t>
                      </a:r>
                      <a:r>
                        <a:rPr kumimoji="1" lang="en-US" altLang="ja-JP" sz="1400" dirty="0">
                          <a:latin typeface="游ゴシック" panose="020B0400000000000000" pitchFamily="50" charset="-128"/>
                          <a:ea typeface="游ゴシック" panose="020B0400000000000000" pitchFamily="50" charset="-128"/>
                        </a:rPr>
                        <a:t>14</a:t>
                      </a:r>
                      <a:r>
                        <a:rPr kumimoji="1" lang="ja-JP" altLang="en-US" sz="1400" dirty="0">
                          <a:latin typeface="游ゴシック" panose="020B0400000000000000" pitchFamily="50" charset="-128"/>
                          <a:ea typeface="游ゴシック" panose="020B0400000000000000" pitchFamily="50" charset="-128"/>
                        </a:rPr>
                        <a:t>日間の就労制限</a:t>
                      </a:r>
                    </a:p>
                  </a:txBody>
                  <a:tcPr anchor="ctr">
                    <a:solidFill>
                      <a:schemeClr val="accent6">
                        <a:lumMod val="20000"/>
                        <a:lumOff val="80000"/>
                      </a:schemeClr>
                    </a:solidFill>
                  </a:tcPr>
                </a:tc>
                <a:extLst>
                  <a:ext uri="{0D108BD9-81ED-4DB2-BD59-A6C34878D82A}">
                    <a16:rowId xmlns:a16="http://schemas.microsoft.com/office/drawing/2014/main" val="1623381492"/>
                  </a:ext>
                </a:extLst>
              </a:tr>
              <a:tr h="802913">
                <a:tc vMerge="1">
                  <a:txBody>
                    <a:bodyPr/>
                    <a:lstStyle/>
                    <a:p>
                      <a:endParaRPr kumimoji="1" lang="ja-JP" altLang="en-US" dirty="0"/>
                    </a:p>
                  </a:txBody>
                  <a:tcPr/>
                </a:tc>
                <a:tc>
                  <a:txBody>
                    <a:bodyP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目の保護なし</a:t>
                      </a:r>
                    </a:p>
                  </a:txBody>
                  <a:tcPr anchor="ctr">
                    <a:solidFill>
                      <a:schemeClr val="accent3">
                        <a:lumMod val="75000"/>
                      </a:schemeClr>
                    </a:solidFill>
                  </a:tcPr>
                </a:tc>
                <a:tc>
                  <a:txBody>
                    <a:bodyPr/>
                    <a:lstStyle/>
                    <a:p>
                      <a:pPr algn="ctr"/>
                      <a:r>
                        <a:rPr kumimoji="1" lang="ja-JP" altLang="en-US" dirty="0">
                          <a:latin typeface="游ゴシック" panose="020B0400000000000000" pitchFamily="50" charset="-128"/>
                          <a:ea typeface="游ゴシック" panose="020B0400000000000000" pitchFamily="50" charset="-128"/>
                        </a:rPr>
                        <a:t>中リスク</a:t>
                      </a:r>
                      <a:endParaRPr kumimoji="1" lang="en-US" altLang="ja-JP" dirty="0">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游ゴシック" panose="020B0400000000000000" pitchFamily="50" charset="-128"/>
                          <a:ea typeface="游ゴシック" panose="020B0400000000000000" pitchFamily="50" charset="-128"/>
                        </a:rPr>
                        <a:t>最終曝露日より</a:t>
                      </a:r>
                      <a:r>
                        <a:rPr kumimoji="1" lang="en-US" altLang="ja-JP" sz="1400" dirty="0">
                          <a:latin typeface="游ゴシック" panose="020B0400000000000000" pitchFamily="50" charset="-128"/>
                          <a:ea typeface="游ゴシック" panose="020B0400000000000000" pitchFamily="50" charset="-128"/>
                        </a:rPr>
                        <a:t>14</a:t>
                      </a:r>
                      <a:r>
                        <a:rPr kumimoji="1" lang="ja-JP" altLang="en-US" sz="1400" dirty="0">
                          <a:latin typeface="游ゴシック" panose="020B0400000000000000" pitchFamily="50" charset="-128"/>
                          <a:ea typeface="游ゴシック" panose="020B0400000000000000" pitchFamily="50" charset="-128"/>
                        </a:rPr>
                        <a:t>日間の就労制限</a:t>
                      </a:r>
                    </a:p>
                  </a:txBody>
                  <a:tcPr anchor="ctr">
                    <a:solidFill>
                      <a:schemeClr val="accent6">
                        <a:lumMod val="20000"/>
                        <a:lumOff val="80000"/>
                      </a:schemeClr>
                    </a:solidFill>
                  </a:tcPr>
                </a:tc>
                <a:tc>
                  <a:txBody>
                    <a:bodyPr/>
                    <a:lstStyle/>
                    <a:p>
                      <a:pPr algn="ctr"/>
                      <a:r>
                        <a:rPr kumimoji="1" lang="ja-JP" altLang="en-US" dirty="0">
                          <a:latin typeface="游ゴシック" panose="020B0400000000000000" pitchFamily="50" charset="-128"/>
                          <a:ea typeface="游ゴシック" panose="020B0400000000000000" pitchFamily="50" charset="-128"/>
                        </a:rPr>
                        <a:t>低リスク</a:t>
                      </a:r>
                    </a:p>
                  </a:txBody>
                  <a:tcPr anchor="ctr">
                    <a:solidFill>
                      <a:schemeClr val="accent1">
                        <a:lumMod val="20000"/>
                        <a:lumOff val="80000"/>
                      </a:schemeClr>
                    </a:solidFill>
                  </a:tcPr>
                </a:tc>
                <a:extLst>
                  <a:ext uri="{0D108BD9-81ED-4DB2-BD59-A6C34878D82A}">
                    <a16:rowId xmlns:a16="http://schemas.microsoft.com/office/drawing/2014/main" val="565587666"/>
                  </a:ext>
                </a:extLst>
              </a:tr>
              <a:tr h="802913">
                <a:tc vMerge="1">
                  <a:txBody>
                    <a:bodyPr/>
                    <a:lstStyle/>
                    <a:p>
                      <a:endParaRPr kumimoji="1" lang="ja-JP" altLang="en-US" dirty="0"/>
                    </a:p>
                  </a:txBody>
                  <a:tcPr/>
                </a:tc>
                <a:tc>
                  <a:txBody>
                    <a:bodyP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ガウンなし</a:t>
                      </a:r>
                    </a:p>
                  </a:txBody>
                  <a:tcPr anchor="ctr">
                    <a:solidFill>
                      <a:schemeClr val="accent3">
                        <a:lumMod val="75000"/>
                      </a:schemeClr>
                    </a:solidFill>
                  </a:tcPr>
                </a:tc>
                <a:tc>
                  <a:txBody>
                    <a:bodyPr/>
                    <a:lstStyle/>
                    <a:p>
                      <a:pPr algn="ctr"/>
                      <a:r>
                        <a:rPr kumimoji="1" lang="ja-JP" altLang="en-US" dirty="0">
                          <a:latin typeface="游ゴシック" panose="020B0400000000000000" pitchFamily="50" charset="-128"/>
                          <a:ea typeface="游ゴシック" panose="020B0400000000000000" pitchFamily="50" charset="-128"/>
                        </a:rPr>
                        <a:t>低リスク</a:t>
                      </a:r>
                      <a:endParaRPr kumimoji="1" lang="en-US" altLang="ja-JP" dirty="0">
                        <a:latin typeface="游ゴシック" panose="020B0400000000000000" pitchFamily="50" charset="-128"/>
                        <a:ea typeface="游ゴシック" panose="020B0400000000000000" pitchFamily="50" charset="-128"/>
                      </a:endParaRPr>
                    </a:p>
                    <a:p>
                      <a:pPr algn="ctr"/>
                      <a:r>
                        <a:rPr kumimoji="1" lang="ja-JP" altLang="en-US" sz="1400" dirty="0">
                          <a:latin typeface="游ゴシック" panose="020B0400000000000000" pitchFamily="50" charset="-128"/>
                          <a:ea typeface="游ゴシック" panose="020B0400000000000000" pitchFamily="50" charset="-128"/>
                        </a:rPr>
                        <a:t>身体密着あるときは中リスク</a:t>
                      </a:r>
                    </a:p>
                  </a:txBody>
                  <a:tcPr anchor="ctr">
                    <a:solidFill>
                      <a:schemeClr val="accent1">
                        <a:lumMod val="20000"/>
                        <a:lumOff val="80000"/>
                      </a:schemeClr>
                    </a:solidFill>
                  </a:tcPr>
                </a:tc>
                <a:tc>
                  <a:txBody>
                    <a:bodyPr/>
                    <a:lstStyle/>
                    <a:p>
                      <a:pPr algn="ctr"/>
                      <a:r>
                        <a:rPr kumimoji="1" lang="ja-JP" altLang="en-US" dirty="0">
                          <a:latin typeface="游ゴシック" panose="020B0400000000000000" pitchFamily="50" charset="-128"/>
                          <a:ea typeface="游ゴシック" panose="020B0400000000000000" pitchFamily="50" charset="-128"/>
                        </a:rPr>
                        <a:t>低リスク</a:t>
                      </a:r>
                      <a:endParaRPr kumimoji="1" lang="en-US" altLang="ja-JP" dirty="0">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游ゴシック" panose="020B0400000000000000" pitchFamily="50" charset="-128"/>
                          <a:ea typeface="游ゴシック" panose="020B0400000000000000" pitchFamily="50" charset="-128"/>
                        </a:rPr>
                        <a:t>身体密着あるときは中リスク</a:t>
                      </a:r>
                      <a:endParaRPr kumimoji="1" lang="ja-JP" altLang="en-US" sz="1600" dirty="0">
                        <a:latin typeface="游ゴシック" panose="020B0400000000000000" pitchFamily="50" charset="-128"/>
                        <a:ea typeface="游ゴシック" panose="020B0400000000000000"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87461"/>
                  </a:ext>
                </a:extLst>
              </a:tr>
              <a:tr h="802913">
                <a:tc vMerge="1">
                  <a:txBody>
                    <a:bodyPr/>
                    <a:lstStyle/>
                    <a:p>
                      <a:endParaRPr kumimoji="1" lang="ja-JP" altLang="en-US" dirty="0"/>
                    </a:p>
                  </a:txBody>
                  <a:tcPr/>
                </a:tc>
                <a:tc>
                  <a:txBody>
                    <a:bodyP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すべて着用</a:t>
                      </a:r>
                    </a:p>
                  </a:txBody>
                  <a:tcPr anchor="ctr">
                    <a:solidFill>
                      <a:schemeClr val="accent3">
                        <a:lumMod val="75000"/>
                      </a:schemeClr>
                    </a:solidFill>
                  </a:tcPr>
                </a:tc>
                <a:tc>
                  <a:txBody>
                    <a:bodyPr/>
                    <a:lstStyle/>
                    <a:p>
                      <a:pPr algn="ctr"/>
                      <a:r>
                        <a:rPr kumimoji="1" lang="ja-JP" altLang="en-US" dirty="0">
                          <a:latin typeface="游ゴシック" panose="020B0400000000000000" pitchFamily="50" charset="-128"/>
                          <a:ea typeface="游ゴシック" panose="020B0400000000000000" pitchFamily="50" charset="-128"/>
                        </a:rPr>
                        <a:t>低リスク</a:t>
                      </a:r>
                    </a:p>
                  </a:txBody>
                  <a:tcPr anchor="ctr">
                    <a:solidFill>
                      <a:schemeClr val="accent1">
                        <a:lumMod val="20000"/>
                        <a:lumOff val="80000"/>
                      </a:schemeClr>
                    </a:solidFill>
                  </a:tcPr>
                </a:tc>
                <a:tc>
                  <a:txBody>
                    <a:bodyPr/>
                    <a:lstStyle/>
                    <a:p>
                      <a:pPr algn="ctr"/>
                      <a:r>
                        <a:rPr kumimoji="1" lang="ja-JP" altLang="en-US" dirty="0">
                          <a:latin typeface="游ゴシック" panose="020B0400000000000000" pitchFamily="50" charset="-128"/>
                          <a:ea typeface="游ゴシック" panose="020B0400000000000000" pitchFamily="50" charset="-128"/>
                        </a:rPr>
                        <a:t>低リスク</a:t>
                      </a:r>
                    </a:p>
                  </a:txBody>
                  <a:tcPr anchor="ctr">
                    <a:solidFill>
                      <a:schemeClr val="accent1">
                        <a:lumMod val="20000"/>
                        <a:lumOff val="80000"/>
                      </a:schemeClr>
                    </a:solidFill>
                  </a:tcPr>
                </a:tc>
                <a:extLst>
                  <a:ext uri="{0D108BD9-81ED-4DB2-BD59-A6C34878D82A}">
                    <a16:rowId xmlns:a16="http://schemas.microsoft.com/office/drawing/2014/main" val="306355537"/>
                  </a:ext>
                </a:extLst>
              </a:tr>
            </a:tbl>
          </a:graphicData>
        </a:graphic>
      </p:graphicFrame>
      <p:sp>
        <p:nvSpPr>
          <p:cNvPr id="11" name="テキスト ボックス 10">
            <a:extLst>
              <a:ext uri="{FF2B5EF4-FFF2-40B4-BE49-F238E27FC236}">
                <a16:creationId xmlns:a16="http://schemas.microsoft.com/office/drawing/2014/main" id="{72613EF4-E27E-4518-996E-0A25F7E23C0D}"/>
              </a:ext>
            </a:extLst>
          </p:cNvPr>
          <p:cNvSpPr txBox="1"/>
          <p:nvPr/>
        </p:nvSpPr>
        <p:spPr>
          <a:xfrm>
            <a:off x="302216" y="5187151"/>
            <a:ext cx="8462076" cy="1231106"/>
          </a:xfrm>
          <a:prstGeom prst="rect">
            <a:avLst/>
          </a:prstGeom>
          <a:noFill/>
        </p:spPr>
        <p:txBody>
          <a:bodyPr wrap="square">
            <a:spAutoFit/>
          </a:bodyPr>
          <a:lstStyle/>
          <a:p>
            <a:pPr marL="452438" marR="0" lvl="0" indent="-452438" algn="l" defTabSz="457200" rtl="0" eaLnBrk="1" fontAlgn="auto" latinLnBrk="0" hangingPunct="1">
              <a:lnSpc>
                <a:spcPct val="100000"/>
              </a:lnSpc>
              <a:spcBef>
                <a:spcPts val="12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 接触時間は「15分以上」を目安とするが、双方がマスクを着用していないときは、「３分以上」でも感染するリスクがあると判断する。</a:t>
            </a:r>
          </a:p>
          <a:p>
            <a:pPr marL="452438" marR="0" lvl="0" indent="-452438" algn="l" defTabSz="457200" rtl="0" eaLnBrk="1" fontAlgn="auto" latinLnBrk="0" hangingPunct="1">
              <a:lnSpc>
                <a:spcPct val="100000"/>
              </a:lnSpc>
              <a:spcBef>
                <a:spcPts val="12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 双方がサージカルマスクを着用していても、大量のエアロゾルを生じる処置を実施した場合には中リスクと判断する。Ｎ９５マスクを着用していれば低リスクと判断する。</a:t>
            </a:r>
          </a:p>
        </p:txBody>
      </p:sp>
      <p:sp>
        <p:nvSpPr>
          <p:cNvPr id="16" name="テキスト ボックス 15">
            <a:extLst>
              <a:ext uri="{FF2B5EF4-FFF2-40B4-BE49-F238E27FC236}">
                <a16:creationId xmlns:a16="http://schemas.microsoft.com/office/drawing/2014/main" id="{CA3A4F74-C37B-4737-B1DE-64D7A4B0740B}"/>
              </a:ext>
            </a:extLst>
          </p:cNvPr>
          <p:cNvSpPr txBox="1"/>
          <p:nvPr/>
        </p:nvSpPr>
        <p:spPr>
          <a:xfrm>
            <a:off x="1216617" y="6504000"/>
            <a:ext cx="7927383"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日本環境感染学会：医療機関における新型コロナウイルス感染症への対応ガイド（第３版）をもとに高山作図</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729513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4DF7C07-8096-49C2-80E5-A9B81040086E}"/>
              </a:ext>
            </a:extLst>
          </p:cNvPr>
          <p:cNvPicPr>
            <a:picLocks noChangeAspect="1"/>
          </p:cNvPicPr>
          <p:nvPr/>
        </p:nvPicPr>
        <p:blipFill>
          <a:blip r:embed="rId3"/>
          <a:stretch>
            <a:fillRect/>
          </a:stretch>
        </p:blipFill>
        <p:spPr>
          <a:xfrm>
            <a:off x="265855" y="218898"/>
            <a:ext cx="8462509" cy="1761392"/>
          </a:xfrm>
          <a:prstGeom prst="rect">
            <a:avLst/>
          </a:prstGeom>
          <a:ln>
            <a:noFill/>
          </a:ln>
          <a:effectLst>
            <a:outerShdw blurRad="292100" dist="139700" dir="2700000" algn="tl" rotWithShape="0">
              <a:srgbClr val="333333">
                <a:alpha val="65000"/>
              </a:srgbClr>
            </a:outerShdw>
          </a:effectLst>
        </p:spPr>
      </p:pic>
      <p:pic>
        <p:nvPicPr>
          <p:cNvPr id="8" name="図 7">
            <a:extLst>
              <a:ext uri="{FF2B5EF4-FFF2-40B4-BE49-F238E27FC236}">
                <a16:creationId xmlns:a16="http://schemas.microsoft.com/office/drawing/2014/main" id="{9444F699-A50F-491D-A425-70B3E6972BF9}"/>
              </a:ext>
            </a:extLst>
          </p:cNvPr>
          <p:cNvPicPr>
            <a:picLocks noChangeAspect="1"/>
          </p:cNvPicPr>
          <p:nvPr/>
        </p:nvPicPr>
        <p:blipFill>
          <a:blip r:embed="rId4"/>
          <a:stretch>
            <a:fillRect/>
          </a:stretch>
        </p:blipFill>
        <p:spPr>
          <a:xfrm>
            <a:off x="265855" y="2161309"/>
            <a:ext cx="8462509" cy="4382655"/>
          </a:xfrm>
          <a:prstGeom prst="rect">
            <a:avLst/>
          </a:prstGeom>
          <a:ln>
            <a:noFill/>
          </a:ln>
          <a:effectLst>
            <a:outerShdw blurRad="292100" dist="139700" dir="2700000" algn="tl" rotWithShape="0">
              <a:srgbClr val="333333">
                <a:alpha val="65000"/>
              </a:srgbClr>
            </a:outerShdw>
          </a:effectLst>
        </p:spPr>
      </p:pic>
      <p:sp>
        <p:nvSpPr>
          <p:cNvPr id="11" name="正方形/長方形 10">
            <a:extLst>
              <a:ext uri="{FF2B5EF4-FFF2-40B4-BE49-F238E27FC236}">
                <a16:creationId xmlns:a16="http://schemas.microsoft.com/office/drawing/2014/main" id="{5384E1E3-3604-4CC6-85E7-7D754D3D464A}"/>
              </a:ext>
            </a:extLst>
          </p:cNvPr>
          <p:cNvSpPr/>
          <p:nvPr/>
        </p:nvSpPr>
        <p:spPr>
          <a:xfrm>
            <a:off x="554182" y="5070764"/>
            <a:ext cx="8035636" cy="27709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E706D774-1007-4991-85B8-B4200442DDEB}"/>
              </a:ext>
            </a:extLst>
          </p:cNvPr>
          <p:cNvSpPr/>
          <p:nvPr/>
        </p:nvSpPr>
        <p:spPr>
          <a:xfrm>
            <a:off x="554182" y="5650346"/>
            <a:ext cx="8035636" cy="87514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59842740"/>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101490</TotalTime>
  <Words>1373</Words>
  <Application>Microsoft Office PowerPoint</Application>
  <PresentationFormat>画面に合わせる (4:3)</PresentationFormat>
  <Paragraphs>148</Paragraphs>
  <Slides>14</Slides>
  <Notes>8</Notes>
  <HiddenSlides>0</HiddenSlides>
  <MMClips>6</MMClips>
  <ScaleCrop>false</ScaleCrop>
  <HeadingPairs>
    <vt:vector size="6" baseType="variant">
      <vt:variant>
        <vt:lpstr>使用されているフォント</vt:lpstr>
      </vt:variant>
      <vt:variant>
        <vt:i4>6</vt:i4>
      </vt:variant>
      <vt:variant>
        <vt:lpstr>テーマ</vt:lpstr>
      </vt:variant>
      <vt:variant>
        <vt:i4>4</vt:i4>
      </vt:variant>
      <vt:variant>
        <vt:lpstr>スライド タイトル</vt:lpstr>
      </vt:variant>
      <vt:variant>
        <vt:i4>14</vt:i4>
      </vt:variant>
    </vt:vector>
  </HeadingPairs>
  <TitlesOfParts>
    <vt:vector size="24" baseType="lpstr">
      <vt:lpstr>Helvetica Neue</vt:lpstr>
      <vt:lpstr>游ゴシック</vt:lpstr>
      <vt:lpstr>Arial</vt:lpstr>
      <vt:lpstr>Calibri</vt:lpstr>
      <vt:lpstr>Calibri Light</vt:lpstr>
      <vt:lpstr>Wingdings</vt:lpstr>
      <vt:lpstr>1_Office テーマ</vt:lpstr>
      <vt:lpstr>1_Office ​​テーマ</vt:lpstr>
      <vt:lpstr>2_Office ​​テーマ</vt:lpstr>
      <vt:lpstr>4_Office テーマ</vt:lpstr>
      <vt:lpstr>新型コロナウイルス感染対策の考え方</vt:lpstr>
      <vt:lpstr>新型コロナウイルス感染対策の基本</vt:lpstr>
      <vt:lpstr>PowerPoint プレゼンテーション</vt:lpstr>
      <vt:lpstr>PowerPoint プレゼンテーション</vt:lpstr>
      <vt:lpstr>PowerPoint プレゼンテーション</vt:lpstr>
      <vt:lpstr>COVID-19の地域流行を見据えた施設内感染対策</vt:lpstr>
      <vt:lpstr>COVID-19が疑われる入居者のケアの実際</vt:lpstr>
      <vt:lpstr>患者接触時のリスク評価と対応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沖縄県における新型コロナウイルス対策</dc:title>
  <dc:creator>高山義浩</dc:creator>
  <cp:lastModifiedBy>高山 義浩</cp:lastModifiedBy>
  <cp:revision>717</cp:revision>
  <dcterms:created xsi:type="dcterms:W3CDTF">2020-05-21T14:53:59Z</dcterms:created>
  <dcterms:modified xsi:type="dcterms:W3CDTF">2020-12-08T12:13:11Z</dcterms:modified>
</cp:coreProperties>
</file>